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12192000"/>
  <p:embeddedFontLst>
    <p:embeddedFont>
      <p:font typeface="Hanken Grotesk" panose="020B0604020202020204" charset="0"/>
      <p:regular r:id="rId9"/>
    </p:embeddedFont>
    <p:embeddedFont>
      <p:font typeface="Hanken Grotesk Bold" panose="020B0604020202020204" charset="0"/>
      <p:regular r:id="rId10"/>
    </p:embeddedFont>
    <p:embeddedFont>
      <p:font typeface="Hanken Grotesk SemiBold" panose="020B0604020202020204" charset="0"/>
      <p:regular r:id="rId11"/>
    </p:embeddedFont>
    <p:embeddedFont>
      <p:font typeface="Urbanist" panose="020B0604020202020204" charset="0"/>
      <p:regular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27A"/>
    <a:srgbClr val="452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0" autoAdjust="0"/>
    <p:restoredTop sz="94610"/>
  </p:normalViewPr>
  <p:slideViewPr>
    <p:cSldViewPr snapToGrid="0" snapToObjects="1">
      <p:cViewPr varScale="1">
        <p:scale>
          <a:sx n="78" d="100"/>
          <a:sy n="78" d="100"/>
        </p:scale>
        <p:origin x="173" y="-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96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Otvori razgovor jednostavno: PEGI nije zabrana nego brza mapa šta te u sadržaju čeka i kako to može uticati na atmosferu u igri i chatu.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Naglasi da PEGI broj meri prikladnost sadržaja, a ne težinu igre. Deskriptori na poleđini daju stvarni kontekst rizika.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Naglasi reč 'normalizacija': cilj nije kriviti video-igre, već osvestiti kako atmosfera na ekranu može uticati na ton u voice i text chatu.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Skreni pažnju na to da in-game moderacija zavisi od reakcije zajednice: blokiranje i prijava štite i tebe i druge igrače u partiji.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Završi osnažujućom porukom: dobar igrač prepoznaje granicu i brine o bezbednosti svoje gejming zajednice.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chemeClr val="accent2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rcRect l="10315" r="-1"/>
          <a:stretch/>
        </p:blipFill>
        <p:spPr>
          <a:xfrm>
            <a:off x="-107004" y="0"/>
            <a:ext cx="12299003" cy="77140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3B1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3">
    <p:bg>
      <p:bgPr>
        <a:solidFill>
          <a:srgbClr val="3B1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4">
    <p:bg>
      <p:bgPr>
        <a:solidFill>
          <a:srgbClr val="3B1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5">
    <p:bg>
      <p:bgPr>
        <a:solidFill>
          <a:srgbClr val="3B16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Relationship Id="rId14" Type="http://schemas.openxmlformats.org/officeDocument/2006/relationships/image" Target="../media/image1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">
            <a:extLst>
              <a:ext uri="{FF2B5EF4-FFF2-40B4-BE49-F238E27FC236}">
                <a16:creationId xmlns:a16="http://schemas.microsoft.com/office/drawing/2014/main" id="{E552F945-770B-B3E9-7AA1-3E8A38CC40FD}"/>
              </a:ext>
            </a:extLst>
          </p:cNvPr>
          <p:cNvSpPr/>
          <p:nvPr/>
        </p:nvSpPr>
        <p:spPr>
          <a:xfrm>
            <a:off x="4768644" y="1691148"/>
            <a:ext cx="2365765" cy="3067665"/>
          </a:xfrm>
          <a:prstGeom prst="rect">
            <a:avLst/>
          </a:prstGeom>
          <a:noFill/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8046BB-7E42-2104-17FE-0079A174A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014" y="1878718"/>
            <a:ext cx="2205538" cy="26933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29BC0C-0358-F389-190A-F0E2489B0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505" y="4289616"/>
            <a:ext cx="1798320" cy="2194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81270B-8E3B-4025-FEAD-D87C0BC4D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012" y="339390"/>
            <a:ext cx="1798320" cy="21945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C8AA12-51A7-4A75-12E7-E4C6AF5A7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795" y="2063441"/>
            <a:ext cx="1798320" cy="21945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CC6490-A7B8-1D5D-E82F-4E81E5A98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2382" y="4285032"/>
            <a:ext cx="1798320" cy="21945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78D66F9-AD4E-5781-6228-FE7A385DB7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0828" y="339390"/>
            <a:ext cx="1798320" cy="21945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230A72C-5536-CEF2-B419-BA678382C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9424" y="130280"/>
            <a:ext cx="1353312" cy="13533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360435-AD9D-5B7C-7942-5DD810CB27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0045" y="2375393"/>
            <a:ext cx="1353312" cy="13533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F1B3E7-7751-2139-24D2-76B6C2C1EB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8240" y="5268714"/>
            <a:ext cx="1353312" cy="13533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503C8E-8F19-AB0E-9A68-C42A9A2EFC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702" y="225096"/>
            <a:ext cx="1353312" cy="135331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D6FC1B9-8437-3813-A71D-8A3948FCA4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0311" y="2931720"/>
            <a:ext cx="1353312" cy="13533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026508C-0365-74D5-47DA-960EEC8C67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6063" y="4841359"/>
            <a:ext cx="1353312" cy="13533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C69E5C5-EB1A-E934-0D31-3D4FF07DD77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5730" y="4841359"/>
            <a:ext cx="1353312" cy="135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098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1300000">
            <a:off x="9016774" y="1422400"/>
            <a:ext cx="2717732" cy="1168400"/>
          </a:xfrm>
          <a:prstGeom prst="rect">
            <a:avLst/>
          </a:prstGeom>
          <a:noFill/>
          <a:ln w="12700">
            <a:solidFill>
              <a:srgbClr val="FBF3E6">
                <a:alpha val="26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687" y="340468"/>
            <a:ext cx="7489319" cy="5701001"/>
          </a:xfrm>
          <a:prstGeom prst="rect">
            <a:avLst/>
          </a:prstGeom>
          <a:solidFill>
            <a:srgbClr val="000000">
              <a:alpha val="7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507988" y="727830"/>
            <a:ext cx="6121247" cy="492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DIGITALNA PISMENOST I ONLINE BEZBEDNOST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07988" y="1935989"/>
            <a:ext cx="6235543" cy="1966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PEGI oznaka je </a:t>
            </a:r>
            <a:r>
              <a:rPr lang="en-US" sz="4000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mapa</a:t>
            </a:r>
            <a:r>
              <a:rPr lang="en-US" sz="40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rizika</a:t>
            </a:r>
            <a:r>
              <a:rPr lang="sr-Latn-RS" sz="40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!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469076" y="3151178"/>
            <a:ext cx="2412000" cy="36000"/>
          </a:xfrm>
          <a:prstGeom prst="roundRect">
            <a:avLst>
              <a:gd name="adj" fmla="val 49999"/>
            </a:avLst>
          </a:prstGeom>
          <a:solidFill>
            <a:srgbClr val="6E3A4C"/>
          </a:solidFill>
          <a:ln/>
        </p:spPr>
      </p:sp>
      <p:sp>
        <p:nvSpPr>
          <p:cNvPr id="10" name="Text 8"/>
          <p:cNvSpPr/>
          <p:nvPr/>
        </p:nvSpPr>
        <p:spPr>
          <a:xfrm>
            <a:off x="507988" y="3465000"/>
            <a:ext cx="6235543" cy="16459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Pre nego što pokreneš igru ili film, proveri uzrast i deskriptore: šta vidiš može uticati na to šta kasnije prepoznaješ kao normalno u online razgovoru.</a:t>
            </a:r>
            <a:endParaRPr lang="en-US" sz="240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9FBE005E-5841-C874-78D0-2592E9FC0E5B}"/>
              </a:ext>
            </a:extLst>
          </p:cNvPr>
          <p:cNvSpPr/>
          <p:nvPr/>
        </p:nvSpPr>
        <p:spPr>
          <a:xfrm>
            <a:off x="4006707" y="5050899"/>
            <a:ext cx="2592000" cy="36000"/>
          </a:xfrm>
          <a:prstGeom prst="roundRect">
            <a:avLst>
              <a:gd name="adj" fmla="val 49999"/>
            </a:avLst>
          </a:prstGeom>
          <a:solidFill>
            <a:srgbClr val="6E3A4C"/>
          </a:solidFill>
          <a:ln/>
        </p:spPr>
      </p:sp>
      <p:sp>
        <p:nvSpPr>
          <p:cNvPr id="5" name="Shape 3"/>
          <p:cNvSpPr/>
          <p:nvPr/>
        </p:nvSpPr>
        <p:spPr>
          <a:xfrm>
            <a:off x="175532" y="453969"/>
            <a:ext cx="6900454" cy="5241438"/>
          </a:xfrm>
          <a:prstGeom prst="rect">
            <a:avLst/>
          </a:prstGeom>
          <a:noFill/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D20E8A-032B-5287-116C-3ED0179314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6049" y="-284810"/>
            <a:ext cx="7489319" cy="91456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944150" y="6466086"/>
            <a:ext cx="247545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60383" y="698090"/>
            <a:ext cx="10870928" cy="5728110"/>
          </a:xfrm>
          <a:prstGeom prst="rect">
            <a:avLst/>
          </a:prstGeom>
          <a:noFill/>
          <a:ln w="12700">
            <a:solidFill>
              <a:srgbClr val="FBF3E6">
                <a:alpha val="2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57024" y="179630"/>
            <a:ext cx="1008354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01 — SISTEM OCENJIVANJA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54074" y="983555"/>
            <a:ext cx="10083548" cy="505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2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Broj + </a:t>
            </a:r>
            <a:r>
              <a:rPr lang="en-US" sz="3200" dirty="0" err="1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deskriptor</a:t>
            </a:r>
            <a:r>
              <a:rPr lang="sr-Latn-RS" sz="32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-</a:t>
            </a:r>
            <a:r>
              <a:rPr lang="en-US" sz="32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čitaj </a:t>
            </a:r>
            <a:r>
              <a:rPr lang="en-US" sz="3200" dirty="0" err="1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celu</a:t>
            </a:r>
            <a:r>
              <a:rPr lang="en-US" sz="32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3200" dirty="0" err="1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oznaku</a:t>
            </a:r>
            <a:r>
              <a:rPr lang="sr-Latn-RS" sz="32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!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054074" y="1608336"/>
            <a:ext cx="10083548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Broj označava preporučeni minimalni uzrast, dok deskriptori precizno otkrivaju vrstu sadržaja pre pokretanja.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054074" y="2049555"/>
            <a:ext cx="3157955" cy="2722173"/>
          </a:xfrm>
          <a:prstGeom prst="rect">
            <a:avLst/>
          </a:prstGeom>
          <a:solidFill>
            <a:srgbClr val="48232E"/>
          </a:solidFill>
          <a:ln w="6350">
            <a:solidFill>
              <a:srgbClr val="6E3A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63618" y="2390756"/>
            <a:ext cx="2948410" cy="303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PEGI 3 &amp; 7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63618" y="2813540"/>
            <a:ext cx="2738865" cy="454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8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Blagi sadržaj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263618" y="3475262"/>
            <a:ext cx="2859514" cy="1296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Sadržaj prilagođen najmlađima. Uključuje isključivo veoma blago ili nerealistično nasilje (npr. komično ili crtano).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16821" y="2049555"/>
            <a:ext cx="3157955" cy="2722173"/>
          </a:xfrm>
          <a:prstGeom prst="rect">
            <a:avLst/>
          </a:prstGeom>
          <a:solidFill>
            <a:srgbClr val="48232E"/>
          </a:solidFill>
          <a:ln w="6350">
            <a:solidFill>
              <a:srgbClr val="6E3A4C"/>
            </a:solidFill>
            <a:prstDash val="solid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13" name="Text 11"/>
          <p:cNvSpPr/>
          <p:nvPr/>
        </p:nvSpPr>
        <p:spPr>
          <a:xfrm>
            <a:off x="4726365" y="2390756"/>
            <a:ext cx="2948410" cy="303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PEGI 12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26365" y="2813540"/>
            <a:ext cx="2738865" cy="454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8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Fantazijsko nasilje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4726365" y="3475262"/>
            <a:ext cx="2859514" cy="11768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Izraženije nerealistično ili fantazijsko nasilje prema likovima nalik ljudima, uz moguć blag neprikladan rečnik.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979568" y="2049555"/>
            <a:ext cx="3158054" cy="2722173"/>
          </a:xfrm>
          <a:prstGeom prst="rect">
            <a:avLst/>
          </a:prstGeom>
          <a:solidFill>
            <a:srgbClr val="48232E"/>
          </a:solidFill>
          <a:ln w="6350">
            <a:solidFill>
              <a:srgbClr val="6E3A4C"/>
            </a:solidFill>
            <a:prstDash val="solid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17" name="Text 15"/>
          <p:cNvSpPr/>
          <p:nvPr/>
        </p:nvSpPr>
        <p:spPr>
          <a:xfrm>
            <a:off x="8189112" y="2390756"/>
            <a:ext cx="2948509" cy="303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PEGI 16 &amp; 18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89112" y="2813540"/>
            <a:ext cx="2738964" cy="454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8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Realistično nasilje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8189112" y="3475262"/>
            <a:ext cx="2738964" cy="11768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Prikazi nasilja sve bliži stvarnosti, uključujući teške ili brutalne scene, eksplicitan govor i zrele teme.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54074" y="5208990"/>
            <a:ext cx="10083548" cy="1034881"/>
          </a:xfrm>
          <a:prstGeom prst="rect">
            <a:avLst/>
          </a:prstGeom>
          <a:solidFill>
            <a:srgbClr val="3B1621"/>
          </a:solidFill>
          <a:ln/>
        </p:spPr>
      </p:sp>
      <p:sp>
        <p:nvSpPr>
          <p:cNvPr id="21" name="Shape 19"/>
          <p:cNvSpPr/>
          <p:nvPr/>
        </p:nvSpPr>
        <p:spPr>
          <a:xfrm>
            <a:off x="1054074" y="5246015"/>
            <a:ext cx="36000" cy="936000"/>
          </a:xfrm>
          <a:prstGeom prst="rect">
            <a:avLst/>
          </a:prstGeom>
          <a:solidFill>
            <a:srgbClr val="2E9E74"/>
          </a:solidFill>
          <a:ln/>
        </p:spPr>
      </p:sp>
      <p:sp>
        <p:nvSpPr>
          <p:cNvPr id="22" name="Text 20"/>
          <p:cNvSpPr/>
          <p:nvPr/>
        </p:nvSpPr>
        <p:spPr>
          <a:xfrm>
            <a:off x="1158795" y="5289446"/>
            <a:ext cx="9874003" cy="694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200" b="1" dirty="0">
                <a:solidFill>
                  <a:srgbClr val="F2D27A"/>
                </a:solidFill>
                <a:latin typeface="Hanken Grotesk Bold" pitchFamily="34" charset="0"/>
                <a:ea typeface="Hanken Grotesk Bold" pitchFamily="34" charset="-122"/>
                <a:cs typeface="Hanken Grotesk Bold" pitchFamily="34" charset="-120"/>
              </a:rPr>
              <a:t>Deskriptori sadržaja:</a:t>
            </a:r>
            <a:r>
              <a:rPr lang="en-US" sz="2200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Pored broja, uvek proveri simbole za nasilje, </a:t>
            </a:r>
            <a:endParaRPr lang="sr-Latn-RS" sz="2200" dirty="0">
              <a:solidFill>
                <a:srgbClr val="F2D27A"/>
              </a:solidFill>
              <a:latin typeface="Hanken Grotesk" pitchFamily="34" charset="0"/>
              <a:ea typeface="Hanken Grotesk" pitchFamily="34" charset="-122"/>
              <a:cs typeface="Hanken Grotesk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2200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grub </a:t>
            </a:r>
            <a:r>
              <a:rPr lang="en-US" sz="2200" dirty="0" err="1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jezik</a:t>
            </a:r>
            <a:r>
              <a:rPr lang="en-US" sz="2200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,</a:t>
            </a:r>
            <a:r>
              <a:rPr lang="sr-Latn-RS" sz="2200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r>
              <a:rPr lang="en-US" sz="2200" dirty="0" err="1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strah</a:t>
            </a:r>
            <a:r>
              <a:rPr lang="en-US" sz="2200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, drogu, </a:t>
            </a:r>
            <a:r>
              <a:rPr lang="sr-Latn-RS" sz="2200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sadržaj za odrasle</a:t>
            </a:r>
            <a:r>
              <a:rPr lang="en-US" sz="2200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, kupovine u igri i online interakciju</a:t>
            </a:r>
            <a:r>
              <a:rPr lang="en-US" sz="2400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.</a:t>
            </a:r>
            <a:endParaRPr lang="en-US" sz="2400" dirty="0">
              <a:solidFill>
                <a:srgbClr val="F2D27A"/>
              </a:solidFill>
            </a:endParaRPr>
          </a:p>
        </p:txBody>
      </p:sp>
      <p:sp>
        <p:nvSpPr>
          <p:cNvPr id="26" name="Shape 24"/>
          <p:cNvSpPr/>
          <p:nvPr/>
        </p:nvSpPr>
        <p:spPr>
          <a:xfrm rot="359998">
            <a:off x="507987" y="4572000"/>
            <a:ext cx="3022524" cy="1320800"/>
          </a:xfrm>
          <a:prstGeom prst="rect">
            <a:avLst/>
          </a:prstGeom>
          <a:noFill/>
          <a:ln w="12700">
            <a:solidFill>
              <a:srgbClr val="FBF3E6">
                <a:alpha val="2860"/>
              </a:srgbClr>
            </a:solidFill>
            <a:prstDash val="solid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3B1621">
            <a:alpha val="9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29316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57024" y="4677108"/>
            <a:ext cx="3582331" cy="1987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0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Od nasilnog sadržaja do nasilnog chata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4941928" y="290618"/>
            <a:ext cx="908325" cy="305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100" dirty="0">
                <a:latin typeface="Hanken Grotesk SemiBold" pitchFamily="34" charset="0"/>
                <a:ea typeface="Hanken Grotesk SemiBold" pitchFamily="34" charset="-122"/>
                <a:cs typeface="Hanken Grotesk SemiBold" pitchFamily="34" charset="-120"/>
              </a:rPr>
              <a:t>01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5419498" y="212038"/>
            <a:ext cx="6467710" cy="272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Navikavanje na grube prikaze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5416471" y="593130"/>
            <a:ext cx="6467710" cy="773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Grube scene, psovke ili agresivan govor u </a:t>
            </a:r>
            <a:r>
              <a:rPr lang="en-US" sz="2000" dirty="0" err="1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okruženju</a:t>
            </a: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endParaRPr lang="sr-Latn-RS" sz="2000" dirty="0">
              <a:solidFill>
                <a:srgbClr val="FBF3E6"/>
              </a:solidFill>
              <a:latin typeface="Hanken Grotesk" pitchFamily="34" charset="0"/>
              <a:ea typeface="Hanken Grotesk" pitchFamily="34" charset="-122"/>
              <a:cs typeface="Hanken Grotesk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2000" dirty="0" err="1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vremenom</a:t>
            </a: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počinju da deluju uobičajeno.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962308" y="1697919"/>
            <a:ext cx="908325" cy="305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100" dirty="0">
                <a:latin typeface="Hanken Grotesk SemiBold" pitchFamily="34" charset="0"/>
                <a:ea typeface="Hanken Grotesk SemiBold" pitchFamily="34" charset="-122"/>
                <a:cs typeface="Hanken Grotesk SemiBold" pitchFamily="34" charset="-120"/>
              </a:rPr>
              <a:t>02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419498" y="1691021"/>
            <a:ext cx="6467710" cy="272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Brisanje jasnih granica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416471" y="2060795"/>
            <a:ext cx="6467710" cy="779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Granica između bezazlene šale, ciljanog vređanja </a:t>
            </a:r>
            <a:r>
              <a:rPr lang="en-US" sz="2000" dirty="0" err="1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i</a:t>
            </a: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endParaRPr lang="sr-Latn-RS" sz="2000" dirty="0">
              <a:solidFill>
                <a:srgbClr val="FBF3E6"/>
              </a:solidFill>
              <a:latin typeface="Hanken Grotesk" pitchFamily="34" charset="0"/>
              <a:ea typeface="Hanken Grotesk" pitchFamily="34" charset="-122"/>
              <a:cs typeface="Hanken Grotesk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2000" dirty="0" err="1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otvorene</a:t>
            </a: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pretnje postaje teže uočljiva.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968362" y="3215436"/>
            <a:ext cx="908325" cy="305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100" dirty="0">
                <a:latin typeface="Hanken Grotesk SemiBold" pitchFamily="34" charset="0"/>
                <a:ea typeface="Hanken Grotesk SemiBold" pitchFamily="34" charset="-122"/>
                <a:cs typeface="Hanken Grotesk SemiBold" pitchFamily="34" charset="-120"/>
              </a:rPr>
              <a:t>03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5419498" y="3203722"/>
            <a:ext cx="6467710" cy="272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Pritisak takmičenja i ekipe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5416471" y="3538132"/>
            <a:ext cx="6467710" cy="850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Tokom napetog meča grupni pritisak </a:t>
            </a:r>
            <a:r>
              <a:rPr lang="en-US" sz="2000" dirty="0" err="1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često</a:t>
            </a: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endParaRPr lang="sr-Latn-RS" sz="2000" dirty="0">
              <a:solidFill>
                <a:srgbClr val="FBF3E6"/>
              </a:solidFill>
              <a:latin typeface="Hanken Grotesk" pitchFamily="34" charset="0"/>
              <a:ea typeface="Hanken Grotesk" pitchFamily="34" charset="-122"/>
              <a:cs typeface="Hanken Grotesk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2000" dirty="0" err="1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nagrađuje</a:t>
            </a: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toksičnost i ponižavanje protivnika.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968362" y="4733312"/>
            <a:ext cx="908325" cy="305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100" dirty="0">
                <a:latin typeface="Hanken Grotesk SemiBold" pitchFamily="34" charset="0"/>
                <a:ea typeface="Hanken Grotesk SemiBold" pitchFamily="34" charset="-122"/>
                <a:cs typeface="Hanken Grotesk SemiBold" pitchFamily="34" charset="-120"/>
              </a:rPr>
              <a:t>04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5419498" y="4684350"/>
            <a:ext cx="6467710" cy="272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dirty="0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Prenošenje u chat kanale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5416471" y="5081897"/>
            <a:ext cx="6467710" cy="7798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Chat postaje poligon gde se nasilje </a:t>
            </a:r>
            <a:r>
              <a:rPr lang="en-US" sz="2000" dirty="0" err="1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ponavlja</a:t>
            </a: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endParaRPr lang="sr-Latn-RS" sz="2000" dirty="0">
              <a:solidFill>
                <a:srgbClr val="FBF3E6"/>
              </a:solidFill>
              <a:latin typeface="Hanken Grotesk" pitchFamily="34" charset="0"/>
              <a:ea typeface="Hanken Grotesk" pitchFamily="34" charset="-122"/>
              <a:cs typeface="Hanken Grotesk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2000" dirty="0" err="1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kroz</a:t>
            </a: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uvredljive poruke, voice spam i trolovanje.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4968362" y="6027485"/>
            <a:ext cx="7223639" cy="779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b="1" dirty="0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Ovo nije automatska posledica igranja, </a:t>
            </a:r>
            <a:r>
              <a:rPr lang="en-US" sz="2000" b="1" dirty="0" err="1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već</a:t>
            </a:r>
            <a:r>
              <a:rPr lang="en-US" sz="2000" b="1" dirty="0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2000" b="1" dirty="0" err="1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mogući</a:t>
            </a:r>
            <a:r>
              <a:rPr lang="en-US" sz="2000" b="1" dirty="0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endParaRPr lang="sr-Latn-RS" sz="2000" b="1" dirty="0">
              <a:solidFill>
                <a:srgbClr val="F2D27A"/>
              </a:solidFill>
              <a:latin typeface="Urbanist" pitchFamily="34" charset="0"/>
              <a:ea typeface="Urbanist" pitchFamily="34" charset="-122"/>
              <a:cs typeface="Urbanist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2000" b="1" dirty="0">
                <a:solidFill>
                  <a:srgbClr val="F2D27A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put normalizacije kome vredi svesno postaviti granicu</a:t>
            </a:r>
            <a:r>
              <a:rPr lang="en-US" sz="1100" b="1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.</a:t>
            </a:r>
            <a:endParaRPr lang="en-US" sz="1100" b="1" dirty="0"/>
          </a:p>
        </p:txBody>
      </p:sp>
      <p:sp>
        <p:nvSpPr>
          <p:cNvPr id="18" name="Shape 15"/>
          <p:cNvSpPr/>
          <p:nvPr/>
        </p:nvSpPr>
        <p:spPr>
          <a:xfrm>
            <a:off x="4968361" y="1478415"/>
            <a:ext cx="6918846" cy="36000"/>
          </a:xfrm>
          <a:prstGeom prst="rect">
            <a:avLst/>
          </a:prstGeom>
          <a:solidFill>
            <a:srgbClr val="6E3A4C"/>
          </a:solidFill>
          <a:ln/>
        </p:spPr>
      </p:sp>
      <p:sp>
        <p:nvSpPr>
          <p:cNvPr id="19" name="Shape 16"/>
          <p:cNvSpPr/>
          <p:nvPr/>
        </p:nvSpPr>
        <p:spPr>
          <a:xfrm>
            <a:off x="4968362" y="2980623"/>
            <a:ext cx="6918846" cy="36000"/>
          </a:xfrm>
          <a:prstGeom prst="rect">
            <a:avLst/>
          </a:prstGeom>
          <a:solidFill>
            <a:srgbClr val="6E3A4C"/>
          </a:solidFill>
          <a:ln/>
        </p:spPr>
      </p:sp>
      <p:sp>
        <p:nvSpPr>
          <p:cNvPr id="20" name="Shape 17"/>
          <p:cNvSpPr/>
          <p:nvPr/>
        </p:nvSpPr>
        <p:spPr>
          <a:xfrm>
            <a:off x="4968361" y="4473917"/>
            <a:ext cx="6918846" cy="36000"/>
          </a:xfrm>
          <a:prstGeom prst="rect">
            <a:avLst/>
          </a:prstGeom>
          <a:solidFill>
            <a:srgbClr val="6E3A4C"/>
          </a:solidFill>
          <a:ln/>
        </p:spPr>
      </p:sp>
      <p:sp>
        <p:nvSpPr>
          <p:cNvPr id="22" name="Text 19"/>
          <p:cNvSpPr/>
          <p:nvPr/>
        </p:nvSpPr>
        <p:spPr>
          <a:xfrm>
            <a:off x="11944455" y="6762940"/>
            <a:ext cx="247545" cy="19968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3</a:t>
            </a:r>
            <a:endParaRPr lang="en-US" sz="1000" dirty="0"/>
          </a:p>
        </p:txBody>
      </p:sp>
      <p:sp>
        <p:nvSpPr>
          <p:cNvPr id="28" name="Shape 17">
            <a:extLst>
              <a:ext uri="{FF2B5EF4-FFF2-40B4-BE49-F238E27FC236}">
                <a16:creationId xmlns:a16="http://schemas.microsoft.com/office/drawing/2014/main" id="{1FFF225D-50AD-D4DB-DD1D-5C167699023C}"/>
              </a:ext>
            </a:extLst>
          </p:cNvPr>
          <p:cNvSpPr/>
          <p:nvPr/>
        </p:nvSpPr>
        <p:spPr>
          <a:xfrm>
            <a:off x="4968362" y="5904929"/>
            <a:ext cx="6918846" cy="36000"/>
          </a:xfrm>
          <a:prstGeom prst="rect">
            <a:avLst/>
          </a:prstGeom>
          <a:solidFill>
            <a:srgbClr val="6E3A4C"/>
          </a:solidFill>
          <a:ln/>
        </p:spPr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EDF5A88F-9575-F00A-E6C7-49A20337177B}"/>
              </a:ext>
            </a:extLst>
          </p:cNvPr>
          <p:cNvSpPr/>
          <p:nvPr/>
        </p:nvSpPr>
        <p:spPr>
          <a:xfrm>
            <a:off x="357024" y="179630"/>
            <a:ext cx="1008354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0</a:t>
            </a:r>
            <a:r>
              <a:rPr lang="sr-Latn-R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2</a:t>
            </a:r>
            <a:r>
              <a:rPr lang="en-U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— </a:t>
            </a:r>
            <a:r>
              <a:rPr lang="sr-Latn-R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DINAMIKA ZAJEDNICE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B1621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944150" y="6466086"/>
            <a:ext cx="247545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216310" y="558167"/>
            <a:ext cx="11297264" cy="5907919"/>
          </a:xfrm>
          <a:prstGeom prst="rect">
            <a:avLst/>
          </a:prstGeom>
          <a:noFill/>
          <a:ln w="12700">
            <a:solidFill>
              <a:srgbClr val="FBF3E6">
                <a:alpha val="28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7023" y="750117"/>
            <a:ext cx="10792757" cy="678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4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PEGI ne pokriva sve što se dešava u chatu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375934" y="1541125"/>
            <a:ext cx="8979072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Oznaka opisuje sadržaj igre, filma ili aplikacije; online komunikacija zavisi i od drugih korisnika.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1307690" y="2164515"/>
            <a:ext cx="4260957" cy="3943368"/>
          </a:xfrm>
          <a:prstGeom prst="rect">
            <a:avLst/>
          </a:prstGeom>
          <a:solidFill>
            <a:srgbClr val="48232E">
              <a:alpha val="63000"/>
            </a:srgbClr>
          </a:solidFill>
          <a:ln w="6350">
            <a:solidFill>
              <a:srgbClr val="6E3A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65006" y="2273759"/>
            <a:ext cx="4369109" cy="643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4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PROZOR RIZIKA UŽIVO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1465006" y="2989507"/>
            <a:ext cx="4892880" cy="919636"/>
          </a:xfrm>
          <a:prstGeom prst="rect">
            <a:avLst/>
          </a:prstGeom>
          <a:solidFill>
            <a:srgbClr val="3B1621"/>
          </a:solidFill>
          <a:ln w="6350">
            <a:solidFill>
              <a:srgbClr val="6E3A4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547785" y="3083216"/>
            <a:ext cx="5185284" cy="536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Hanken Grotesk Bold" pitchFamily="34" charset="0"/>
                <a:ea typeface="Hanken Grotesk Bold" pitchFamily="34" charset="-122"/>
                <a:cs typeface="Hanken Grotesk Bold" pitchFamily="34" charset="-120"/>
              </a:rPr>
              <a:t>Vređanje:</a:t>
            </a:r>
            <a:r>
              <a:rPr lang="en-U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omalovažavanje</a:t>
            </a:r>
            <a:r>
              <a:rPr lang="en-U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endParaRPr lang="sr-Latn-RS" sz="2200" dirty="0">
              <a:solidFill>
                <a:srgbClr val="FFFFFF"/>
              </a:solidFill>
              <a:latin typeface="Hanken Grotesk" pitchFamily="34" charset="0"/>
              <a:ea typeface="Hanken Grotesk" pitchFamily="34" charset="-122"/>
              <a:cs typeface="Hanken Grotesk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2200" dirty="0" err="1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tokom</a:t>
            </a:r>
            <a:r>
              <a:rPr lang="en-U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r>
              <a:rPr lang="sr-Latn-RS" sz="2200" dirty="0" err="1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chat</a:t>
            </a:r>
            <a:r>
              <a:rPr lang="sr-Latn-R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-a u </a:t>
            </a:r>
            <a:r>
              <a:rPr lang="en-US" sz="2200" dirty="0" err="1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igr</a:t>
            </a:r>
            <a:r>
              <a:rPr lang="sr-Latn-R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1465006" y="3966980"/>
            <a:ext cx="4892880" cy="914709"/>
          </a:xfrm>
          <a:prstGeom prst="rect">
            <a:avLst/>
          </a:prstGeom>
          <a:solidFill>
            <a:srgbClr val="3B1621"/>
          </a:solidFill>
          <a:ln w="6350">
            <a:solidFill>
              <a:srgbClr val="6E3A4C"/>
            </a:solidFill>
            <a:prstDash val="solid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13" name="Text 11"/>
          <p:cNvSpPr/>
          <p:nvPr/>
        </p:nvSpPr>
        <p:spPr>
          <a:xfrm>
            <a:off x="1547785" y="4099816"/>
            <a:ext cx="4794554" cy="7469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Hanken Grotesk Bold" pitchFamily="34" charset="0"/>
                <a:ea typeface="Hanken Grotesk Bold" pitchFamily="34" charset="-122"/>
                <a:cs typeface="Hanken Grotesk Bold" pitchFamily="34" charset="-120"/>
              </a:rPr>
              <a:t>Pretnje i govor mržnje:</a:t>
            </a:r>
            <a:r>
              <a:rPr lang="en-US" sz="24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zastrašivanje i uvrede na ličnoj osnovi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1465005" y="4938454"/>
            <a:ext cx="4905055" cy="923247"/>
          </a:xfrm>
          <a:prstGeom prst="rect">
            <a:avLst/>
          </a:prstGeom>
          <a:solidFill>
            <a:srgbClr val="3B1621"/>
          </a:solidFill>
          <a:ln w="6350">
            <a:solidFill>
              <a:srgbClr val="6E3A4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547785" y="5010698"/>
            <a:ext cx="4711775" cy="7981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sr-Latn-RS" sz="2200" b="1" dirty="0">
                <a:solidFill>
                  <a:srgbClr val="FFFFFF"/>
                </a:solidFill>
                <a:latin typeface="Hanken Grotesk Bold" pitchFamily="34" charset="0"/>
                <a:ea typeface="Hanken Grotesk Bold" pitchFamily="34" charset="-122"/>
                <a:cs typeface="Hanken Grotesk Bold" pitchFamily="34" charset="-120"/>
              </a:rPr>
              <a:t>Intimno</a:t>
            </a:r>
            <a:r>
              <a:rPr lang="en-US" sz="2200" b="1" dirty="0">
                <a:solidFill>
                  <a:srgbClr val="FFFFFF"/>
                </a:solidFill>
                <a:latin typeface="Hanken Grotesk Bold" pitchFamily="34" charset="0"/>
                <a:ea typeface="Hanken Grotesk Bold" pitchFamily="34" charset="-122"/>
                <a:cs typeface="Hanken Grotesk Bold" pitchFamily="34" charset="-120"/>
              </a:rPr>
              <a:t> uznemiravanje:</a:t>
            </a:r>
            <a:r>
              <a:rPr lang="en-U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deljenje</a:t>
            </a:r>
            <a:r>
              <a:rPr lang="en-U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r>
              <a:rPr lang="sr-Latn-R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eksplicitnih </a:t>
            </a:r>
            <a:r>
              <a:rPr lang="en-US" sz="2200" dirty="0" err="1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snimaka</a:t>
            </a:r>
            <a:r>
              <a:rPr lang="en-U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</a:t>
            </a:r>
            <a:r>
              <a:rPr lang="sr-Latn-RS" sz="22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i slika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603708" y="2124407"/>
            <a:ext cx="4526426" cy="3983476"/>
          </a:xfrm>
          <a:prstGeom prst="rect">
            <a:avLst/>
          </a:prstGeom>
          <a:solidFill>
            <a:srgbClr val="3B1621"/>
          </a:solidFill>
          <a:ln w="6350">
            <a:solidFill>
              <a:srgbClr val="6E3A4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88822" y="2302704"/>
            <a:ext cx="4416711" cy="42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400" b="1" kern="100" spc="63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ČETIRI KORAKA REAKCIJE</a:t>
            </a:r>
            <a:endParaRPr lang="en-US" sz="2400" b="1" dirty="0"/>
          </a:p>
        </p:txBody>
      </p:sp>
      <p:sp>
        <p:nvSpPr>
          <p:cNvPr id="18" name="Text 16"/>
          <p:cNvSpPr/>
          <p:nvPr/>
        </p:nvSpPr>
        <p:spPr>
          <a:xfrm>
            <a:off x="6800637" y="3063781"/>
            <a:ext cx="4207167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1. Ne uzvraćaj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798303" y="3798318"/>
            <a:ext cx="4207167" cy="381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2. Sačuvaj dokaz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6798305" y="4519808"/>
            <a:ext cx="4207167" cy="42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3. Blokiraj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6800637" y="5218964"/>
            <a:ext cx="4207167" cy="7342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4. Prijavi i reci odrasloj </a:t>
            </a:r>
            <a:r>
              <a:rPr lang="en-US" sz="2400" dirty="0" err="1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osobi</a:t>
            </a:r>
            <a:r>
              <a:rPr lang="en-US" sz="2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endParaRPr lang="sr-Latn-RS" sz="2400" dirty="0">
              <a:solidFill>
                <a:srgbClr val="FFFFFF"/>
              </a:solidFill>
              <a:latin typeface="Urbanist" pitchFamily="34" charset="0"/>
              <a:ea typeface="Urbanist" pitchFamily="34" charset="-122"/>
              <a:cs typeface="Urbanist" pitchFamily="34" charset="-120"/>
            </a:endParaRPr>
          </a:p>
          <a:p>
            <a:pPr marL="0" indent="0" algn="l">
              <a:lnSpc>
                <a:spcPct val="92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od poverenja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6800637" y="3590570"/>
            <a:ext cx="4207167" cy="12700"/>
          </a:xfrm>
          <a:prstGeom prst="rect">
            <a:avLst/>
          </a:prstGeom>
          <a:solidFill>
            <a:srgbClr val="F2D27A"/>
          </a:solidFill>
          <a:ln/>
        </p:spPr>
      </p:sp>
      <p:sp>
        <p:nvSpPr>
          <p:cNvPr id="23" name="Shape 21"/>
          <p:cNvSpPr/>
          <p:nvPr/>
        </p:nvSpPr>
        <p:spPr>
          <a:xfrm>
            <a:off x="6800637" y="4301584"/>
            <a:ext cx="4207167" cy="12700"/>
          </a:xfrm>
          <a:prstGeom prst="rect">
            <a:avLst/>
          </a:prstGeom>
          <a:solidFill>
            <a:srgbClr val="F2D27A"/>
          </a:solidFill>
          <a:ln/>
        </p:spPr>
      </p:sp>
      <p:sp>
        <p:nvSpPr>
          <p:cNvPr id="24" name="Shape 22"/>
          <p:cNvSpPr/>
          <p:nvPr/>
        </p:nvSpPr>
        <p:spPr>
          <a:xfrm>
            <a:off x="6800637" y="5032267"/>
            <a:ext cx="4207167" cy="12700"/>
          </a:xfrm>
          <a:prstGeom prst="rect">
            <a:avLst/>
          </a:prstGeom>
          <a:solidFill>
            <a:srgbClr val="F2D27A"/>
          </a:solidFill>
          <a:ln/>
        </p:spPr>
      </p:sp>
      <p:sp>
        <p:nvSpPr>
          <p:cNvPr id="31" name="Shape 29"/>
          <p:cNvSpPr/>
          <p:nvPr/>
        </p:nvSpPr>
        <p:spPr>
          <a:xfrm rot="1458181">
            <a:off x="5909122" y="5130701"/>
            <a:ext cx="2590735" cy="1295400"/>
          </a:xfrm>
          <a:prstGeom prst="rect">
            <a:avLst/>
          </a:prstGeom>
          <a:noFill/>
          <a:ln w="12700">
            <a:solidFill>
              <a:srgbClr val="FBF3E6">
                <a:alpha val="2600"/>
              </a:srgbClr>
            </a:solidFill>
            <a:prstDash val="solid"/>
          </a:ln>
        </p:spPr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DE18A1FE-3DB8-AFDC-5CE8-D990372DC2D7}"/>
              </a:ext>
            </a:extLst>
          </p:cNvPr>
          <p:cNvSpPr/>
          <p:nvPr/>
        </p:nvSpPr>
        <p:spPr>
          <a:xfrm>
            <a:off x="357024" y="193824"/>
            <a:ext cx="1008354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0</a:t>
            </a:r>
            <a:r>
              <a:rPr lang="sr-Latn-R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3</a:t>
            </a:r>
            <a:r>
              <a:rPr lang="en-U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 — </a:t>
            </a:r>
            <a:r>
              <a:rPr lang="sr-Latn-R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GRANICE SISTEMA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521109" y="983555"/>
            <a:ext cx="11010201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PROVERI OZNAKU</a:t>
            </a:r>
            <a:r>
              <a:rPr lang="sr-Latn-RS" sz="36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-</a:t>
            </a:r>
            <a:r>
              <a:rPr lang="en-US" sz="36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PROVERI CHAT</a:t>
            </a:r>
            <a:r>
              <a:rPr lang="sr-Latn-RS" sz="36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-</a:t>
            </a:r>
            <a:r>
              <a:rPr lang="en-US" sz="3600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PREKINI NASILJE.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688207" y="1725663"/>
            <a:ext cx="9190835" cy="465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2400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Četiri brza pitanja za svesno postavljanje granica u svakom meču: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14959" y="2323223"/>
            <a:ext cx="2707088" cy="2676227"/>
          </a:xfrm>
          <a:prstGeom prst="rect">
            <a:avLst/>
          </a:prstGeom>
          <a:solidFill>
            <a:srgbClr val="48232E"/>
          </a:solidFill>
          <a:ln w="6350">
            <a:solidFill>
              <a:srgbClr val="6E3A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0327" y="2488066"/>
            <a:ext cx="2230924" cy="339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KORAK 01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73047" y="2967618"/>
            <a:ext cx="1873203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b="1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Značenje oznake</a:t>
            </a:r>
            <a:endParaRPr lang="en-US" sz="2000" b="1" dirty="0"/>
          </a:p>
        </p:txBody>
      </p:sp>
      <p:sp>
        <p:nvSpPr>
          <p:cNvPr id="11" name="Text 9"/>
          <p:cNvSpPr/>
          <p:nvPr/>
        </p:nvSpPr>
        <p:spPr>
          <a:xfrm>
            <a:off x="896422" y="3458142"/>
            <a:ext cx="2258734" cy="12810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Da li razumem zašto je ovaj naslov dobio baš ovu uzrasnu ocenu i deskriptore?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3483966" y="2925580"/>
            <a:ext cx="2554734" cy="2752510"/>
          </a:xfrm>
          <a:prstGeom prst="rect">
            <a:avLst/>
          </a:prstGeom>
          <a:solidFill>
            <a:srgbClr val="48232E"/>
          </a:solidFill>
          <a:ln w="6350">
            <a:solidFill>
              <a:srgbClr val="6E3A4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64898" y="3034614"/>
            <a:ext cx="2082748" cy="377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KORAK 02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64898" y="3462048"/>
            <a:ext cx="1873203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b="1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Lična granica</a:t>
            </a:r>
            <a:endParaRPr lang="en-US" sz="2000" b="1" dirty="0"/>
          </a:p>
        </p:txBody>
      </p:sp>
      <p:sp>
        <p:nvSpPr>
          <p:cNvPr id="15" name="Text 13"/>
          <p:cNvSpPr/>
          <p:nvPr/>
        </p:nvSpPr>
        <p:spPr>
          <a:xfrm>
            <a:off x="3616769" y="3876978"/>
            <a:ext cx="2298107" cy="16157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Da li primećujem da mi sadržaj na ekranu pomera prag tolerancije prema agresiji?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200619" y="2323223"/>
            <a:ext cx="2597085" cy="2752510"/>
          </a:xfrm>
          <a:prstGeom prst="rect">
            <a:avLst/>
          </a:prstGeom>
          <a:solidFill>
            <a:srgbClr val="48232E"/>
          </a:solidFill>
          <a:ln w="6350">
            <a:solidFill>
              <a:srgbClr val="6E3A4C"/>
            </a:solidFill>
            <a:prstDash val="solid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17" name="Text 15"/>
          <p:cNvSpPr/>
          <p:nvPr/>
        </p:nvSpPr>
        <p:spPr>
          <a:xfrm>
            <a:off x="6495069" y="2492196"/>
            <a:ext cx="2082748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K</a:t>
            </a:r>
            <a:r>
              <a:rPr lang="en-US" kern="100" spc="63" dirty="0">
                <a:solidFill>
                  <a:srgbClr val="F2D27A"/>
                </a:solidFill>
                <a:latin typeface="Hanken Grotesk" pitchFamily="34" charset="0"/>
              </a:rPr>
              <a:t>ORAK </a:t>
            </a:r>
            <a:r>
              <a:rPr lang="en-US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03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457788" y="3047802"/>
            <a:ext cx="1873203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b="1" dirty="0">
                <a:solidFill>
                  <a:srgbClr val="FBF3E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Prostor za druge</a:t>
            </a:r>
            <a:endParaRPr lang="en-US" sz="2000" b="1" dirty="0"/>
          </a:p>
        </p:txBody>
      </p:sp>
      <p:sp>
        <p:nvSpPr>
          <p:cNvPr id="19" name="Text 17"/>
          <p:cNvSpPr/>
          <p:nvPr/>
        </p:nvSpPr>
        <p:spPr>
          <a:xfrm>
            <a:off x="6457788" y="3412232"/>
            <a:ext cx="2241987" cy="15872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dirty="0">
                <a:solidFill>
                  <a:srgbClr val="FBF3E6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Da li moje poruke i reakcije u voice/text chatu ostavljaju prostor drugima da igraju bez straha?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8990829" y="2955007"/>
            <a:ext cx="2852339" cy="2752510"/>
          </a:xfrm>
          <a:prstGeom prst="rect">
            <a:avLst/>
          </a:prstGeom>
          <a:solidFill>
            <a:srgbClr val="6E3A4C"/>
          </a:solidFill>
          <a:ln w="6350">
            <a:solidFill>
              <a:srgbClr val="6E3A4C"/>
            </a:solidFill>
            <a:prstDash val="solid"/>
          </a:ln>
        </p:spPr>
        <p:txBody>
          <a:bodyPr/>
          <a:lstStyle/>
          <a:p>
            <a:endParaRPr lang="sr-Latn-RS" dirty="0"/>
          </a:p>
        </p:txBody>
      </p:sp>
      <p:sp>
        <p:nvSpPr>
          <p:cNvPr id="21" name="Text 19"/>
          <p:cNvSpPr/>
          <p:nvPr/>
        </p:nvSpPr>
        <p:spPr>
          <a:xfrm>
            <a:off x="9054874" y="3103697"/>
            <a:ext cx="2082748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kern="100" spc="63" dirty="0">
                <a:solidFill>
                  <a:srgbClr val="F2D27A"/>
                </a:solidFill>
                <a:latin typeface="Hanken Grotesk" pitchFamily="34" charset="0"/>
              </a:rPr>
              <a:t>KORAK 04</a:t>
            </a:r>
          </a:p>
        </p:txBody>
      </p:sp>
      <p:sp>
        <p:nvSpPr>
          <p:cNvPr id="22" name="Text 20"/>
          <p:cNvSpPr/>
          <p:nvPr/>
        </p:nvSpPr>
        <p:spPr>
          <a:xfrm>
            <a:off x="9054873" y="3510650"/>
            <a:ext cx="1873203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Pravovremeni rez</a:t>
            </a:r>
            <a:endParaRPr lang="en-US" sz="2000" b="1" dirty="0"/>
          </a:p>
        </p:txBody>
      </p:sp>
      <p:sp>
        <p:nvSpPr>
          <p:cNvPr id="23" name="Text 21"/>
          <p:cNvSpPr/>
          <p:nvPr/>
        </p:nvSpPr>
        <p:spPr>
          <a:xfrm>
            <a:off x="9054873" y="4017960"/>
            <a:ext cx="2788295" cy="1962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Ako komunikacija pređe meru: zaustavi se odmah, sačuvaj snimak ekrana i podnesi prijavu.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 rot="19271560">
            <a:off x="787380" y="1549598"/>
            <a:ext cx="2590735" cy="1140321"/>
          </a:xfrm>
          <a:prstGeom prst="rect">
            <a:avLst/>
          </a:prstGeom>
          <a:noFill/>
          <a:ln w="12700">
            <a:solidFill>
              <a:srgbClr val="FBF3E6">
                <a:alpha val="2600"/>
              </a:srgbClr>
            </a:solidFill>
            <a:prstDash val="solid"/>
          </a:ln>
        </p:spPr>
      </p:sp>
      <p:sp>
        <p:nvSpPr>
          <p:cNvPr id="38" name="Shape 4">
            <a:extLst>
              <a:ext uri="{FF2B5EF4-FFF2-40B4-BE49-F238E27FC236}">
                <a16:creationId xmlns:a16="http://schemas.microsoft.com/office/drawing/2014/main" id="{5896389F-49BE-9C55-1CB9-2C4EF7211EDF}"/>
              </a:ext>
            </a:extLst>
          </p:cNvPr>
          <p:cNvSpPr/>
          <p:nvPr/>
        </p:nvSpPr>
        <p:spPr>
          <a:xfrm>
            <a:off x="1465007" y="5776308"/>
            <a:ext cx="9831094" cy="698724"/>
          </a:xfrm>
          <a:prstGeom prst="rect">
            <a:avLst/>
          </a:prstGeom>
          <a:solidFill>
            <a:srgbClr val="000000">
              <a:alpha val="74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1465007" y="5776308"/>
            <a:ext cx="9672615" cy="933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3600" b="1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Igraj pametno · Postavi granicu · Zaštiti ekipu</a:t>
            </a:r>
            <a:endParaRPr lang="en-US" sz="3600" b="1" dirty="0">
              <a:solidFill>
                <a:srgbClr val="F2D27A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255638" y="698090"/>
            <a:ext cx="11769214" cy="5728109"/>
          </a:xfrm>
          <a:prstGeom prst="rect">
            <a:avLst/>
          </a:prstGeom>
          <a:noFill/>
          <a:ln w="12700">
            <a:solidFill>
              <a:srgbClr val="FBF3E6">
                <a:alpha val="28000"/>
              </a:srgbClr>
            </a:solidFill>
            <a:prstDash val="solid"/>
          </a:ln>
        </p:spPr>
      </p:sp>
      <p:sp>
        <p:nvSpPr>
          <p:cNvPr id="39" name="Text 3">
            <a:extLst>
              <a:ext uri="{FF2B5EF4-FFF2-40B4-BE49-F238E27FC236}">
                <a16:creationId xmlns:a16="http://schemas.microsoft.com/office/drawing/2014/main" id="{F9BEB909-83E2-D6D6-DDD9-4B89F3DE7728}"/>
              </a:ext>
            </a:extLst>
          </p:cNvPr>
          <p:cNvSpPr/>
          <p:nvPr/>
        </p:nvSpPr>
        <p:spPr>
          <a:xfrm>
            <a:off x="357024" y="193824"/>
            <a:ext cx="1008354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sr-Latn-RS" sz="1600" kern="100" spc="63" dirty="0">
                <a:solidFill>
                  <a:srgbClr val="F2D27A"/>
                </a:solidFill>
                <a:latin typeface="Hanken Grotesk" pitchFamily="34" charset="0"/>
                <a:ea typeface="Hanken Grotesk" pitchFamily="34" charset="-122"/>
                <a:cs typeface="Hanken Grotesk" pitchFamily="34" charset="-120"/>
              </a:rPr>
              <a:t>ZAVRŠNA KONTROLNA LISTA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584</Words>
  <Application>Microsoft Office PowerPoint</Application>
  <PresentationFormat>Widescreen</PresentationFormat>
  <Paragraphs>80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Hanken Grotesk SemiBold</vt:lpstr>
      <vt:lpstr>Hanken Grotesk</vt:lpstr>
      <vt:lpstr>Urbanist</vt:lpstr>
      <vt:lpstr>Hanken Grotesk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mim</dc:creator>
  <cp:lastModifiedBy>Mirjana Nestorović</cp:lastModifiedBy>
  <cp:revision>2</cp:revision>
  <dcterms:created xsi:type="dcterms:W3CDTF">2026-10-06T22:16:02Z</dcterms:created>
  <dcterms:modified xsi:type="dcterms:W3CDTF">2026-10-06T23:55:44Z</dcterms:modified>
</cp:coreProperties>
</file>