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50"/>
  </p:notesMasterIdLst>
  <p:sldIdLst>
    <p:sldId id="256" r:id="rId5"/>
    <p:sldId id="257" r:id="rId6"/>
    <p:sldId id="259" r:id="rId7"/>
    <p:sldId id="264" r:id="rId8"/>
    <p:sldId id="265" r:id="rId9"/>
    <p:sldId id="266" r:id="rId10"/>
    <p:sldId id="326" r:id="rId11"/>
    <p:sldId id="318" r:id="rId12"/>
    <p:sldId id="319" r:id="rId13"/>
    <p:sldId id="321" r:id="rId14"/>
    <p:sldId id="322" r:id="rId15"/>
    <p:sldId id="323" r:id="rId16"/>
    <p:sldId id="324" r:id="rId17"/>
    <p:sldId id="325" r:id="rId18"/>
    <p:sldId id="320" r:id="rId19"/>
    <p:sldId id="327" r:id="rId20"/>
    <p:sldId id="328" r:id="rId21"/>
    <p:sldId id="329" r:id="rId22"/>
    <p:sldId id="330" r:id="rId23"/>
    <p:sldId id="302" r:id="rId24"/>
    <p:sldId id="303" r:id="rId25"/>
    <p:sldId id="304" r:id="rId26"/>
    <p:sldId id="270" r:id="rId27"/>
    <p:sldId id="271" r:id="rId28"/>
    <p:sldId id="272" r:id="rId29"/>
    <p:sldId id="273" r:id="rId30"/>
    <p:sldId id="274" r:id="rId31"/>
    <p:sldId id="275" r:id="rId32"/>
    <p:sldId id="277" r:id="rId33"/>
    <p:sldId id="276" r:id="rId34"/>
    <p:sldId id="314" r:id="rId35"/>
    <p:sldId id="300" r:id="rId36"/>
    <p:sldId id="278" r:id="rId37"/>
    <p:sldId id="306" r:id="rId38"/>
    <p:sldId id="307" r:id="rId39"/>
    <p:sldId id="308" r:id="rId40"/>
    <p:sldId id="309" r:id="rId41"/>
    <p:sldId id="287" r:id="rId42"/>
    <p:sldId id="288" r:id="rId43"/>
    <p:sldId id="295" r:id="rId44"/>
    <p:sldId id="296" r:id="rId45"/>
    <p:sldId id="297" r:id="rId46"/>
    <p:sldId id="311" r:id="rId47"/>
    <p:sldId id="312" r:id="rId48"/>
    <p:sldId id="31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253600"/>
    <a:srgbClr val="6C2900"/>
    <a:srgbClr val="2597FF"/>
    <a:srgbClr val="FF9E1D"/>
    <a:srgbClr val="D68B1C"/>
    <a:srgbClr val="609600"/>
    <a:srgbClr val="6CA800"/>
    <a:srgbClr val="EE7D00"/>
    <a:srgbClr val="552579"/>
    <a:srgbClr val="D0962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00" autoAdjust="0"/>
    <p:restoredTop sz="91382" autoAdjust="0"/>
  </p:normalViewPr>
  <p:slideViewPr>
    <p:cSldViewPr>
      <p:cViewPr varScale="1">
        <p:scale>
          <a:sx n="80" d="100"/>
          <a:sy n="80" d="100"/>
        </p:scale>
        <p:origin x="-1550" y="-8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61A0B-C1F4-4EEF-85FE-4601C1A23B8C}" type="datetimeFigureOut">
              <a:rPr lang="sr-Latn-RS" smtClean="0"/>
              <a:pPr/>
              <a:t>25.6.2024.</a:t>
            </a:fld>
            <a:endParaRPr lang="sr-Latn-R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r-Latn-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r-Latn-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B88B2-A03C-4168-AD37-D13826BC55B5}" type="slidenum">
              <a:rPr lang="sr-Latn-RS" smtClean="0"/>
              <a:pPr/>
              <a:t>‹#›</a:t>
            </a:fld>
            <a:endParaRPr lang="sr-Latn-RS"/>
          </a:p>
        </p:txBody>
      </p:sp>
    </p:spTree>
    <p:extLst>
      <p:ext uri="{BB962C8B-B14F-4D97-AF65-F5344CB8AC3E}">
        <p14:creationId xmlns="" xmlns:p14="http://schemas.microsoft.com/office/powerpoint/2010/main" val="1184487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B88B2-A03C-4168-AD37-D13826BC55B5}" type="slidenum">
              <a:rPr lang="sr-Latn-RS" smtClean="0"/>
              <a:pPr/>
              <a:t>5</a:t>
            </a:fld>
            <a:endParaRPr lang="sr-Latn-RS"/>
          </a:p>
        </p:txBody>
      </p:sp>
    </p:spTree>
    <p:extLst>
      <p:ext uri="{BB962C8B-B14F-4D97-AF65-F5344CB8AC3E}">
        <p14:creationId xmlns="" xmlns:p14="http://schemas.microsoft.com/office/powerpoint/2010/main" val="294897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03FB88B2-A03C-4168-AD37-D13826BC55B5}" type="slidenum">
              <a:rPr lang="sr-Latn-RS" smtClean="0">
                <a:solidFill>
                  <a:prstClr val="black"/>
                </a:solidFill>
              </a:rPr>
              <a:pPr/>
              <a:t>34</a:t>
            </a:fld>
            <a:endParaRPr lang="sr-Latn-RS">
              <a:solidFill>
                <a:prstClr val="black"/>
              </a:solidFill>
            </a:endParaRPr>
          </a:p>
        </p:txBody>
      </p:sp>
    </p:spTree>
    <p:extLst>
      <p:ext uri="{BB962C8B-B14F-4D97-AF65-F5344CB8AC3E}">
        <p14:creationId xmlns="" xmlns:p14="http://schemas.microsoft.com/office/powerpoint/2010/main" val="423602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03FB88B2-A03C-4168-AD37-D13826BC55B5}" type="slidenum">
              <a:rPr lang="sr-Latn-RS" smtClean="0">
                <a:solidFill>
                  <a:prstClr val="black"/>
                </a:solidFill>
              </a:rPr>
              <a:pPr/>
              <a:t>37</a:t>
            </a:fld>
            <a:endParaRPr lang="sr-Latn-RS">
              <a:solidFill>
                <a:prstClr val="black"/>
              </a:solidFill>
            </a:endParaRPr>
          </a:p>
        </p:txBody>
      </p:sp>
    </p:spTree>
    <p:extLst>
      <p:ext uri="{BB962C8B-B14F-4D97-AF65-F5344CB8AC3E}">
        <p14:creationId xmlns="" xmlns:p14="http://schemas.microsoft.com/office/powerpoint/2010/main" val="282547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03FB88B2-A03C-4168-AD37-D13826BC55B5}" type="slidenum">
              <a:rPr lang="sr-Latn-RS" smtClean="0">
                <a:solidFill>
                  <a:prstClr val="black"/>
                </a:solidFill>
              </a:rPr>
              <a:pPr/>
              <a:t>38</a:t>
            </a:fld>
            <a:endParaRPr lang="sr-Latn-RS">
              <a:solidFill>
                <a:prstClr val="black"/>
              </a:solidFill>
            </a:endParaRPr>
          </a:p>
        </p:txBody>
      </p:sp>
    </p:spTree>
    <p:extLst>
      <p:ext uri="{BB962C8B-B14F-4D97-AF65-F5344CB8AC3E}">
        <p14:creationId xmlns="" xmlns:p14="http://schemas.microsoft.com/office/powerpoint/2010/main" val="3978066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B88B2-A03C-4168-AD37-D13826BC55B5}" type="slidenum">
              <a:rPr lang="sr-Latn-RS" smtClean="0"/>
              <a:pPr/>
              <a:t>42</a:t>
            </a:fld>
            <a:endParaRPr lang="sr-Latn-RS"/>
          </a:p>
        </p:txBody>
      </p:sp>
    </p:spTree>
    <p:extLst>
      <p:ext uri="{BB962C8B-B14F-4D97-AF65-F5344CB8AC3E}">
        <p14:creationId xmlns="" xmlns:p14="http://schemas.microsoft.com/office/powerpoint/2010/main" val="3806375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B88B2-A03C-4168-AD37-D13826BC55B5}" type="slidenum">
              <a:rPr lang="sr-Latn-RS" smtClean="0"/>
              <a:pPr/>
              <a:t>45</a:t>
            </a:fld>
            <a:endParaRPr lang="sr-Latn-RS"/>
          </a:p>
        </p:txBody>
      </p:sp>
    </p:spTree>
    <p:extLst>
      <p:ext uri="{BB962C8B-B14F-4D97-AF65-F5344CB8AC3E}">
        <p14:creationId xmlns="" xmlns:p14="http://schemas.microsoft.com/office/powerpoint/2010/main" val="2091515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 xmlns:p14="http://schemas.microsoft.com/office/powerpoint/2010/main" val="425642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2411625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3173966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53074F12-AA26-4AC8-9962-C36BB8F32554}" type="datetimeFigureOut">
              <a:rPr lang="en-US" smtClean="0"/>
              <a:pPr/>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3665063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467744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28792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2925747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953183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074F12-AA26-4AC8-9962-C36BB8F32554}"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416592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402264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074F12-AA26-4AC8-9962-C36BB8F32554}" type="datetimeFigureOut">
              <a:rPr lang="en-US" smtClean="0"/>
              <a:pPr/>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1588767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392484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126908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53074F12-AA26-4AC8-9962-C36BB8F32554}" type="datetimeFigureOut">
              <a:rPr lang="en-US" smtClean="0"/>
              <a:pPr/>
              <a:t>6/25/2024</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a:p>
        </p:txBody>
      </p:sp>
      <p:sp>
        <p:nvSpPr>
          <p:cNvPr id="7" name="Slide Number Placeholder 6"/>
          <p:cNvSpPr>
            <a:spLocks noGrp="1"/>
          </p:cNvSpPr>
          <p:nvPr>
            <p:ph type="sldNum" sz="quarter" idx="12"/>
          </p:nvPr>
        </p:nvSpPr>
        <p:spPr>
          <a:xfrm>
            <a:off x="3647017" y="5915887"/>
            <a:ext cx="796616" cy="490599"/>
          </a:xfrm>
        </p:spPr>
        <p:txBody>
          <a:body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1186916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53074F12-AA26-4AC8-9962-C36BB8F32554}" type="datetimeFigureOut">
              <a:rPr lang="en-US" smtClean="0"/>
              <a:pPr/>
              <a:t>6/25/2024</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B82CCC60-E8CD-4174-8B1A-7DF615B22EEF}" type="slidenum">
              <a:rPr lang="en-US" smtClean="0"/>
              <a:pPr/>
              <a:t>‹#›</a:t>
            </a:fld>
            <a:endParaRPr lang="en-US"/>
          </a:p>
        </p:txBody>
      </p:sp>
    </p:spTree>
    <p:extLst>
      <p:ext uri="{BB962C8B-B14F-4D97-AF65-F5344CB8AC3E}">
        <p14:creationId xmlns="" xmlns:p14="http://schemas.microsoft.com/office/powerpoint/2010/main" val="2213708125"/>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file:///C:\Users\Win10\Desktop\prezentacija%20masinstvo\WhatsApp%20Video%202024-05-25%20at%2015.37.22_9c1a45db.mp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file:///C:\Users\Win10\Desktop\prezentacija%20masinstvo\WhatsApp%20Video%202024-05-25%20at%2015.39.45_972fed6d.mp4"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file:///C:\Users\Win10\Desktop\prezentacija%20masinstvo\WhatsApp%20Video%202024-05-25%20at%2016.39.08_a84c297b.mp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ideo" Target="file:///C:\Users\Win10\Desktop\prezentacija%20masinstvo\WhatsApp%20Video%202024-05-25%20at%2016.39.08_86a5dc56.mp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1.png"/><Relationship Id="rId7"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6.png"/><Relationship Id="rId7"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6.png"/><Relationship Id="rId7"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6260" y="4956048"/>
            <a:ext cx="8704184" cy="1068937"/>
          </a:xfrm>
          <a:effectLst>
            <a:outerShdw blurRad="50800" dist="38100" dir="2700000" algn="tl" rotWithShape="0">
              <a:prstClr val="black">
                <a:alpha val="63000"/>
              </a:prstClr>
            </a:outerShdw>
          </a:effectLst>
        </p:spPr>
        <p:txBody>
          <a:bodyPr>
            <a:normAutofit fontScale="90000"/>
          </a:bodyPr>
          <a:lstStyle/>
          <a:p>
            <a:r>
              <a:rPr lang="en-US" dirty="0"/>
              <a:t/>
            </a:r>
            <a:br>
              <a:rPr lang="en-US" dirty="0"/>
            </a:br>
            <a:r>
              <a:rPr lang="en-US" dirty="0"/>
              <a:t/>
            </a:r>
            <a:br>
              <a:rPr lang="en-US" dirty="0"/>
            </a:br>
            <a:r>
              <a:rPr lang="en-US" dirty="0"/>
              <a:t/>
            </a:r>
            <a:br>
              <a:rPr lang="en-US" dirty="0"/>
            </a:br>
            <a:r>
              <a:rPr lang="en-US" dirty="0"/>
              <a:t/>
            </a:r>
            <a:br>
              <a:rPr lang="en-US" dirty="0"/>
            </a:br>
            <a:r>
              <a:rPr lang="sr-Latn-RS" dirty="0"/>
              <a:t>Kuda posle osnovne škole?</a:t>
            </a:r>
            <a:endParaRPr lang="en-US" dirty="0"/>
          </a:p>
        </p:txBody>
      </p:sp>
      <p:sp>
        <p:nvSpPr>
          <p:cNvPr id="3" name="Subtitle 2"/>
          <p:cNvSpPr>
            <a:spLocks noGrp="1"/>
          </p:cNvSpPr>
          <p:nvPr>
            <p:ph type="subTitle" idx="1"/>
          </p:nvPr>
        </p:nvSpPr>
        <p:spPr>
          <a:xfrm>
            <a:off x="152704" y="6024985"/>
            <a:ext cx="8695036" cy="610820"/>
          </a:xfrm>
        </p:spPr>
        <p:txBody>
          <a:bodyPr>
            <a:normAutofit fontScale="70000" lnSpcReduction="20000"/>
          </a:bodyPr>
          <a:lstStyle/>
          <a:p>
            <a:endParaRPr lang="en-US" dirty="0"/>
          </a:p>
          <a:p>
            <a:r>
              <a:rPr lang="sr-Latn-RS" sz="2400" dirty="0"/>
              <a:t>Tehnička škola „Izudin Šušević“ Novi Pazar Vaš izbor...</a:t>
            </a:r>
            <a:endParaRPr lang="en-US" sz="2400" dirty="0"/>
          </a:p>
        </p:txBody>
      </p:sp>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12438"/>
            <a:ext cx="9144000" cy="5401727"/>
          </a:xfrm>
          <a:prstGeom prst="rect">
            <a:avLst/>
          </a:prstGeom>
        </p:spPr>
      </p:pic>
    </p:spTree>
    <p:extLst>
      <p:ext uri="{BB962C8B-B14F-4D97-AF65-F5344CB8AC3E}">
        <p14:creationId xmlns="" xmlns:p14="http://schemas.microsoft.com/office/powerpoint/2010/main" val="363920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4-05-25 at 15.42.50_1a4445cf.jpg"/>
          <p:cNvPicPr>
            <a:picLocks noChangeAspect="1"/>
          </p:cNvPicPr>
          <p:nvPr/>
        </p:nvPicPr>
        <p:blipFill>
          <a:blip r:embed="rId2"/>
          <a:stretch>
            <a:fillRect/>
          </a:stretch>
        </p:blipFill>
        <p:spPr>
          <a:xfrm>
            <a:off x="142844" y="1321593"/>
            <a:ext cx="9001156" cy="421481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4-05-25 at 15.37.22_9c1a45db.mp4">
            <a:hlinkClick r:id="" action="ppaction://media"/>
          </p:cNvPr>
          <p:cNvPicPr>
            <a:picLocks noRot="1" noChangeAspect="1"/>
          </p:cNvPicPr>
          <p:nvPr>
            <a:videoFile r:link="rId1"/>
          </p:nvPr>
        </p:nvPicPr>
        <p:blipFill>
          <a:blip r:embed="rId3"/>
          <a:stretch>
            <a:fillRect/>
          </a:stretch>
        </p:blipFill>
        <p:spPr>
          <a:xfrm>
            <a:off x="1643042" y="0"/>
            <a:ext cx="6500858" cy="65230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CNC STRUG</a:t>
            </a:r>
            <a:endParaRPr lang="en-US" dirty="0"/>
          </a:p>
        </p:txBody>
      </p:sp>
      <p:pic>
        <p:nvPicPr>
          <p:cNvPr id="3" name="Picture 2" descr="WhatsApp Image 2024-05-25 at 15.47.58_b8f1717f.jpg"/>
          <p:cNvPicPr>
            <a:picLocks noChangeAspect="1"/>
          </p:cNvPicPr>
          <p:nvPr/>
        </p:nvPicPr>
        <p:blipFill>
          <a:blip r:embed="rId2"/>
          <a:stretch>
            <a:fillRect/>
          </a:stretch>
        </p:blipFill>
        <p:spPr>
          <a:xfrm>
            <a:off x="142844" y="2214554"/>
            <a:ext cx="8786874" cy="442022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4-05-25 at 15.39.45_972fed6d.mp4">
            <a:hlinkClick r:id="" action="ppaction://media"/>
          </p:cNvPr>
          <p:cNvPicPr>
            <a:picLocks noRot="1" noChangeAspect="1"/>
          </p:cNvPicPr>
          <p:nvPr>
            <a:videoFile r:link="rId1"/>
          </p:nvPr>
        </p:nvPicPr>
        <p:blipFill>
          <a:blip r:embed="rId3"/>
          <a:stretch>
            <a:fillRect/>
          </a:stretch>
        </p:blipFill>
        <p:spPr>
          <a:xfrm>
            <a:off x="142844" y="214290"/>
            <a:ext cx="8858312" cy="650085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4-05-25 at 15.46.44_95141c0a.jpg"/>
          <p:cNvPicPr>
            <a:picLocks noChangeAspect="1"/>
          </p:cNvPicPr>
          <p:nvPr/>
        </p:nvPicPr>
        <p:blipFill>
          <a:blip r:embed="rId2"/>
          <a:stretch>
            <a:fillRect/>
          </a:stretch>
        </p:blipFill>
        <p:spPr>
          <a:xfrm>
            <a:off x="0" y="857232"/>
            <a:ext cx="9144000" cy="514353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a:t>
            </a:r>
            <a:r>
              <a:rPr lang="sr-Latn-RS" dirty="0" smtClean="0"/>
              <a:t>ŠTAMPAČ</a:t>
            </a:r>
            <a:endParaRPr lang="en-US" dirty="0"/>
          </a:p>
        </p:txBody>
      </p:sp>
      <p:pic>
        <p:nvPicPr>
          <p:cNvPr id="3" name="Picture 2" descr="WhatsApp Image 2024-05-25 at 16.39.08_bbe254ab.jpg"/>
          <p:cNvPicPr>
            <a:picLocks noChangeAspect="1"/>
          </p:cNvPicPr>
          <p:nvPr/>
        </p:nvPicPr>
        <p:blipFill>
          <a:blip r:embed="rId2"/>
          <a:srcRect t="9375" r="383" b="13541"/>
          <a:stretch>
            <a:fillRect/>
          </a:stretch>
        </p:blipFill>
        <p:spPr>
          <a:xfrm>
            <a:off x="2285984" y="1928802"/>
            <a:ext cx="5143536" cy="492919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4-05-25 at 16.39.07_f44cdd76.jpg"/>
          <p:cNvPicPr>
            <a:picLocks noChangeAspect="1"/>
          </p:cNvPicPr>
          <p:nvPr/>
        </p:nvPicPr>
        <p:blipFill>
          <a:blip r:embed="rId2"/>
          <a:srcRect r="-1389" b="20833"/>
          <a:stretch>
            <a:fillRect/>
          </a:stretch>
        </p:blipFill>
        <p:spPr>
          <a:xfrm>
            <a:off x="1928794" y="571480"/>
            <a:ext cx="5214956" cy="542926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4-05-25 at 16.39.07_b9d97391.jpg"/>
          <p:cNvPicPr>
            <a:picLocks noChangeAspect="1"/>
          </p:cNvPicPr>
          <p:nvPr/>
        </p:nvPicPr>
        <p:blipFill>
          <a:blip r:embed="rId2"/>
          <a:srcRect b="12500"/>
          <a:stretch>
            <a:fillRect/>
          </a:stretch>
        </p:blipFill>
        <p:spPr>
          <a:xfrm>
            <a:off x="2071670" y="285728"/>
            <a:ext cx="5143518" cy="60007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4-05-25 at 16.39.08_a84c297b.mp4">
            <a:hlinkClick r:id="" action="ppaction://media"/>
          </p:cNvPr>
          <p:cNvPicPr>
            <a:picLocks noRot="1" noChangeAspect="1"/>
          </p:cNvPicPr>
          <p:nvPr>
            <a:videoFile r:link="rId1"/>
          </p:nvPr>
        </p:nvPicPr>
        <p:blipFill>
          <a:blip r:embed="rId3"/>
          <a:stretch>
            <a:fillRect/>
          </a:stretch>
        </p:blipFill>
        <p:spPr>
          <a:xfrm>
            <a:off x="1357290" y="198438"/>
            <a:ext cx="6643734" cy="64611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4-05-25 at 16.39.08_86a5dc56.mp4">
            <a:hlinkClick r:id="" action="ppaction://media"/>
          </p:cNvPr>
          <p:cNvPicPr>
            <a:picLocks noRot="1" noChangeAspect="1"/>
          </p:cNvPicPr>
          <p:nvPr>
            <a:videoFile r:link="rId1"/>
          </p:nvPr>
        </p:nvPicPr>
        <p:blipFill>
          <a:blip r:embed="rId3"/>
          <a:stretch>
            <a:fillRect/>
          </a:stretch>
        </p:blipFill>
        <p:spPr>
          <a:xfrm>
            <a:off x="2000232" y="198438"/>
            <a:ext cx="6000792" cy="64611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dirty="0"/>
              <a:t>Razmisli šta želiš:</a:t>
            </a:r>
          </a:p>
        </p:txBody>
      </p:sp>
      <p:sp>
        <p:nvSpPr>
          <p:cNvPr id="3" name="Content Placeholder 2"/>
          <p:cNvSpPr>
            <a:spLocks noGrp="1"/>
          </p:cNvSpPr>
          <p:nvPr>
            <p:ph idx="1"/>
          </p:nvPr>
        </p:nvSpPr>
        <p:spPr/>
        <p:txBody>
          <a:bodyPr>
            <a:normAutofit fontScale="92500"/>
          </a:bodyPr>
          <a:lstStyle/>
          <a:p>
            <a:r>
              <a:rPr lang="sr-Latn-RS" b="1" dirty="0"/>
              <a:t>Da se posle završene srednje škole zaposliš?</a:t>
            </a:r>
          </a:p>
          <a:p>
            <a:r>
              <a:rPr lang="sr-Latn-RS" b="1" dirty="0"/>
              <a:t>Da posle srednje škole nastaviš školovanje?</a:t>
            </a:r>
          </a:p>
          <a:p>
            <a:r>
              <a:rPr lang="sr-Latn-RS" b="1" dirty="0"/>
              <a:t>Prvo da završiš srednju stručnu školu i stekneš neko zanimanje, a posle možda da nastaviš školovanje?</a:t>
            </a:r>
          </a:p>
          <a:p>
            <a:pPr marL="0" indent="0">
              <a:buNone/>
            </a:pPr>
            <a:endParaRPr lang="sr-Latn-RS" b="1" dirty="0"/>
          </a:p>
          <a:p>
            <a:pPr marL="0" indent="0" algn="just">
              <a:buNone/>
            </a:pPr>
            <a:r>
              <a:rPr lang="sr-Latn-RS" b="1" dirty="0"/>
              <a:t>Tehnička škola je </a:t>
            </a:r>
            <a:r>
              <a:rPr lang="pl-PL" b="1" dirty="0"/>
              <a:t>srednja stručna škola koja učenike osposobljava za rad u tri obrazovna područja (elektrotehnika,mašinstvo i saobraćaj), ali daje i </a:t>
            </a:r>
            <a:r>
              <a:rPr lang="sr-Latn-RS" b="1" dirty="0"/>
              <a:t>mogućnost za nastavak školovanja na visokim školama strukovnih studija i na fakultetima. Svaki </a:t>
            </a:r>
            <a:r>
              <a:rPr lang="sr-Latn-RS" b="1" i="1" dirty="0"/>
              <a:t>obrazovni profil izučava se prema obrazovnom programu kojim se stiču znanja i veštine koji su potrebni za obavljanje poslova </a:t>
            </a:r>
            <a:r>
              <a:rPr lang="pl-PL" b="1" i="1" dirty="0"/>
              <a:t>u jednom ili više srodnih zanimanja.</a:t>
            </a:r>
            <a:endParaRPr lang="en-US" b="1" dirty="0"/>
          </a:p>
          <a:p>
            <a:endParaRPr lang="en-US" dirty="0"/>
          </a:p>
        </p:txBody>
      </p:sp>
    </p:spTree>
    <p:extLst>
      <p:ext uri="{BB962C8B-B14F-4D97-AF65-F5344CB8AC3E}">
        <p14:creationId xmlns="" xmlns:p14="http://schemas.microsoft.com/office/powerpoint/2010/main" val="4103309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2600" b="1" dirty="0"/>
              <a:t>       MAŠINSKI TEHNIČAR MOTORNIH VOZILA</a:t>
            </a:r>
            <a:r>
              <a:rPr lang="sr-Latn-RS" sz="2600" dirty="0"/>
              <a:t>:</a:t>
            </a:r>
          </a:p>
        </p:txBody>
      </p:sp>
      <p:sp>
        <p:nvSpPr>
          <p:cNvPr id="3" name="Content Placeholder 2"/>
          <p:cNvSpPr>
            <a:spLocks noGrp="1"/>
          </p:cNvSpPr>
          <p:nvPr>
            <p:ph idx="4294967295"/>
          </p:nvPr>
        </p:nvSpPr>
        <p:spPr>
          <a:xfrm>
            <a:off x="0" y="2076450"/>
            <a:ext cx="8704263" cy="1811338"/>
          </a:xfrm>
        </p:spPr>
        <p:txBody>
          <a:bodyPr>
            <a:normAutofit/>
          </a:bodyPr>
          <a:lstStyle/>
          <a:p>
            <a:pPr marL="0" indent="0" algn="just">
              <a:buNone/>
            </a:pPr>
            <a:r>
              <a:rPr lang="ru-RU" dirty="0"/>
              <a:t>Ovaj obrazovni profil je formiran sa namerom da omogući učenicima sticanje neophodnog teorijskog i praktičnog znanja o motorima, motornim vozilima i njihovoj opremi, pravilnoj eksploataciji, održavanju, elementima automatizacije i dijagnostici ispravnosti motora i motornih vozila.</a:t>
            </a:r>
            <a:endParaRPr lang="sr-Latn-RS" dirty="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85182" y="3887115"/>
            <a:ext cx="6557165" cy="2622866"/>
          </a:xfrm>
          <a:prstGeom prst="rect">
            <a:avLst/>
          </a:prstGeom>
        </p:spPr>
      </p:pic>
      <p:pic>
        <p:nvPicPr>
          <p:cNvPr id="6" name="Picture 5"/>
          <p:cNvPicPr>
            <a:picLocks noChangeAspect="1"/>
          </p:cNvPicPr>
          <p:nvPr/>
        </p:nvPicPr>
        <p:blipFill>
          <a:blip r:embed="rId3" cstate="print"/>
          <a:stretch>
            <a:fillRect/>
          </a:stretch>
        </p:blipFill>
        <p:spPr>
          <a:xfrm>
            <a:off x="211254" y="-99573"/>
            <a:ext cx="1908349" cy="1353525"/>
          </a:xfrm>
          <a:prstGeom prst="rect">
            <a:avLst/>
          </a:prstGeom>
        </p:spPr>
      </p:pic>
    </p:spTree>
    <p:extLst>
      <p:ext uri="{BB962C8B-B14F-4D97-AF65-F5344CB8AC3E}">
        <p14:creationId xmlns="" xmlns:p14="http://schemas.microsoft.com/office/powerpoint/2010/main" val="1953137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4294967295"/>
          </p:nvPr>
        </p:nvSpPr>
        <p:spPr>
          <a:xfrm>
            <a:off x="0" y="2093913"/>
            <a:ext cx="4040188" cy="487362"/>
          </a:xfrm>
        </p:spPr>
        <p:txBody>
          <a:bodyPr>
            <a:normAutofit/>
          </a:bodyPr>
          <a:lstStyle/>
          <a:p>
            <a:r>
              <a:rPr lang="sr-Latn-RS" dirty="0"/>
              <a:t>U</a:t>
            </a:r>
            <a:r>
              <a:rPr lang="ru-RU" dirty="0"/>
              <a:t>čenici se osposobljavaju za</a:t>
            </a:r>
            <a:r>
              <a:rPr lang="sr-Latn-RS" dirty="0"/>
              <a:t>:</a:t>
            </a:r>
          </a:p>
        </p:txBody>
      </p:sp>
      <p:sp>
        <p:nvSpPr>
          <p:cNvPr id="6" name="Content Placeholder 5"/>
          <p:cNvSpPr>
            <a:spLocks noGrp="1"/>
          </p:cNvSpPr>
          <p:nvPr>
            <p:ph sz="half" idx="4294967295"/>
          </p:nvPr>
        </p:nvSpPr>
        <p:spPr>
          <a:xfrm>
            <a:off x="0" y="2684463"/>
            <a:ext cx="4703763" cy="3798887"/>
          </a:xfrm>
        </p:spPr>
        <p:txBody>
          <a:bodyPr>
            <a:normAutofit fontScale="70000" lnSpcReduction="20000"/>
          </a:bodyPr>
          <a:lstStyle/>
          <a:p>
            <a:r>
              <a:rPr lang="sr-Latn-RS" sz="2200" dirty="0"/>
              <a:t>Dijagnostiku ispravnosti motora i motornih vozila</a:t>
            </a:r>
          </a:p>
          <a:p>
            <a:r>
              <a:rPr lang="sr-Latn-RS" sz="2200" dirty="0"/>
              <a:t>Operativno vođenje popravke i servisiranja vozila u servisu, kao i tehnološkog postupka popravke</a:t>
            </a:r>
          </a:p>
          <a:p>
            <a:r>
              <a:rPr lang="sr-Latn-RS" sz="2200" dirty="0"/>
              <a:t>Operativno vođenje tehničkog pregleda</a:t>
            </a:r>
          </a:p>
          <a:p>
            <a:r>
              <a:rPr lang="sr-Latn-RS" sz="2200" dirty="0"/>
              <a:t>Praćenje eksploataciono tehničkih karakteristika vozila</a:t>
            </a:r>
          </a:p>
          <a:p>
            <a:r>
              <a:rPr lang="sr-Latn-RS" sz="2200" dirty="0"/>
              <a:t>Operativno praćenje remonta motornih vozila</a:t>
            </a:r>
          </a:p>
          <a:p>
            <a:r>
              <a:rPr lang="sr-Latn-RS" sz="2200" dirty="0"/>
              <a:t>Praćenje potreba za rezervnim delovima</a:t>
            </a:r>
          </a:p>
          <a:p>
            <a:r>
              <a:rPr lang="sr-Latn-RS" sz="2200" dirty="0"/>
              <a:t>Operativno praćenje proizvodnje i održavanja motornih vozila</a:t>
            </a:r>
          </a:p>
          <a:p>
            <a:pPr marL="0" indent="0">
              <a:buNone/>
            </a:pPr>
            <a:endParaRPr lang="en-US" dirty="0"/>
          </a:p>
        </p:txBody>
      </p:sp>
      <p:sp>
        <p:nvSpPr>
          <p:cNvPr id="8" name="Content Placeholder 7"/>
          <p:cNvSpPr>
            <a:spLocks noGrp="1"/>
          </p:cNvSpPr>
          <p:nvPr>
            <p:ph sz="quarter" idx="4294967295"/>
          </p:nvPr>
        </p:nvSpPr>
        <p:spPr>
          <a:xfrm>
            <a:off x="5049838" y="2684463"/>
            <a:ext cx="4094162" cy="3798887"/>
          </a:xfrm>
        </p:spPr>
        <p:txBody>
          <a:bodyPr>
            <a:normAutofit/>
          </a:bodyPr>
          <a:lstStyle/>
          <a:p>
            <a:r>
              <a:rPr lang="sr-Latn-RS" dirty="0"/>
              <a:t>autoindustriji</a:t>
            </a:r>
          </a:p>
          <a:p>
            <a:r>
              <a:rPr lang="sr-Latn-RS" dirty="0"/>
              <a:t>auto servisima</a:t>
            </a:r>
          </a:p>
          <a:p>
            <a:r>
              <a:rPr lang="sr-Latn-RS" dirty="0"/>
              <a:t>servisima za tehnički pregled</a:t>
            </a:r>
          </a:p>
          <a:p>
            <a:r>
              <a:rPr lang="sr-Latn-RS" dirty="0"/>
              <a:t>MUP-u</a:t>
            </a:r>
          </a:p>
          <a:p>
            <a:r>
              <a:rPr lang="sr-Latn-RS" dirty="0"/>
              <a:t>Vojsci</a:t>
            </a:r>
          </a:p>
          <a:p>
            <a:r>
              <a:rPr lang="sr-Latn-RS" dirty="0"/>
              <a:t>Privatni biznis</a:t>
            </a:r>
          </a:p>
          <a:p>
            <a:endParaRPr lang="en-US" sz="2600" dirty="0"/>
          </a:p>
        </p:txBody>
      </p:sp>
      <p:sp>
        <p:nvSpPr>
          <p:cNvPr id="2" name="Text Placeholder 1"/>
          <p:cNvSpPr>
            <a:spLocks noGrp="1"/>
          </p:cNvSpPr>
          <p:nvPr>
            <p:ph type="body" sz="quarter" idx="4294967295"/>
          </p:nvPr>
        </p:nvSpPr>
        <p:spPr>
          <a:xfrm>
            <a:off x="5102225" y="1952626"/>
            <a:ext cx="4041775" cy="1018260"/>
          </a:xfrm>
        </p:spPr>
        <p:txBody>
          <a:bodyPr/>
          <a:lstStyle/>
          <a:p>
            <a:r>
              <a:rPr lang="sr-Latn-RS" dirty="0"/>
              <a:t>Posle završenog školovanja mogu se zaposliti u:</a:t>
            </a:r>
          </a:p>
        </p:txBody>
      </p:sp>
      <p:sp>
        <p:nvSpPr>
          <p:cNvPr id="9" name="Title 1"/>
          <p:cNvSpPr txBox="1">
            <a:spLocks/>
          </p:cNvSpPr>
          <p:nvPr/>
        </p:nvSpPr>
        <p:spPr>
          <a:xfrm>
            <a:off x="440895" y="1138425"/>
            <a:ext cx="8229600" cy="851870"/>
          </a:xfrm>
          <a:prstGeom prst="rect">
            <a:avLst/>
          </a:prstGeom>
          <a:effectLst>
            <a:outerShdw blurRad="50800" dist="38100" dir="2700000" algn="tl" rotWithShape="0">
              <a:prstClr val="black">
                <a:alpha val="60000"/>
              </a:prstClr>
            </a:outerShdw>
          </a:effectLst>
        </p:spPr>
        <p:txBody>
          <a:bodyPr vert="horz" lIns="91440" tIns="45720" rIns="91440" bIns="45720" rtlCol="0" anchor="ctr">
            <a:norm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sr-Latn-RS" sz="2800" b="1" dirty="0">
                <a:solidFill>
                  <a:prstClr val="white"/>
                </a:solidFill>
              </a:rPr>
              <a:t>    MAŠINSKI TEHNIČAR MOTORNIH VOZILA</a:t>
            </a:r>
            <a:r>
              <a:rPr lang="sr-Latn-RS" sz="2800" dirty="0">
                <a:solidFill>
                  <a:prstClr val="white"/>
                </a:solidFill>
              </a:rPr>
              <a:t>:</a:t>
            </a:r>
          </a:p>
        </p:txBody>
      </p:sp>
      <p:pic>
        <p:nvPicPr>
          <p:cNvPr id="7" name="Picture 6"/>
          <p:cNvPicPr>
            <a:picLocks noChangeAspect="1"/>
          </p:cNvPicPr>
          <p:nvPr/>
        </p:nvPicPr>
        <p:blipFill>
          <a:blip r:embed="rId2" cstate="print"/>
          <a:stretch>
            <a:fillRect/>
          </a:stretch>
        </p:blipFill>
        <p:spPr>
          <a:xfrm>
            <a:off x="211254" y="-99573"/>
            <a:ext cx="1908349" cy="1353525"/>
          </a:xfrm>
          <a:prstGeom prst="rect">
            <a:avLst/>
          </a:prstGeom>
        </p:spPr>
      </p:pic>
    </p:spTree>
    <p:extLst>
      <p:ext uri="{BB962C8B-B14F-4D97-AF65-F5344CB8AC3E}">
        <p14:creationId xmlns="" xmlns:p14="http://schemas.microsoft.com/office/powerpoint/2010/main" val="4134005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2600" b="1" dirty="0"/>
              <a:t>       MAŠINSKI TEHNIČAR MOTORNIH VOZILA</a:t>
            </a:r>
            <a:r>
              <a:rPr lang="sr-Latn-RS" sz="2600" dirty="0"/>
              <a:t>:</a:t>
            </a:r>
          </a:p>
        </p:txBody>
      </p:sp>
      <p:sp>
        <p:nvSpPr>
          <p:cNvPr id="3" name="Content Placeholder 2"/>
          <p:cNvSpPr>
            <a:spLocks noGrp="1"/>
          </p:cNvSpPr>
          <p:nvPr>
            <p:ph idx="4294967295"/>
          </p:nvPr>
        </p:nvSpPr>
        <p:spPr>
          <a:xfrm>
            <a:off x="0" y="2032000"/>
            <a:ext cx="8229600" cy="1549400"/>
          </a:xfrm>
        </p:spPr>
        <p:txBody>
          <a:bodyPr>
            <a:normAutofit fontScale="92500" lnSpcReduction="20000"/>
          </a:bodyPr>
          <a:lstStyle/>
          <a:p>
            <a:pPr marL="0" indent="0">
              <a:buNone/>
            </a:pPr>
            <a:r>
              <a:rPr lang="sr-Latn-RS" dirty="0"/>
              <a:t>U toku školovanja učenicima se omogućava praktičan rad u auto-servisima, tehničkim pregledima, garažama a kao obavezan deo nastave omogućava se besplatna obuka za vozača B kategorije.</a:t>
            </a:r>
          </a:p>
          <a:p>
            <a:pPr marL="0" indent="0">
              <a:buNone/>
            </a:pPr>
            <a:r>
              <a:rPr lang="sr-Latn-RS" dirty="0"/>
              <a:t>Takođe se organizuju posete firmama, sajmovima, osiguravajućim kućama i projektantskim biroima gde se učenici mogu bliže upoznati sa konkretnim poslovima kojima se bavi stručnjak ovog profila.</a:t>
            </a:r>
          </a:p>
        </p:txBody>
      </p:sp>
      <p:pic>
        <p:nvPicPr>
          <p:cNvPr id="4" name="Picture 3"/>
          <p:cNvPicPr>
            <a:picLocks noChangeAspect="1"/>
          </p:cNvPicPr>
          <p:nvPr/>
        </p:nvPicPr>
        <p:blipFill>
          <a:blip r:embed="rId2" cstate="print"/>
          <a:stretch>
            <a:fillRect/>
          </a:stretch>
        </p:blipFill>
        <p:spPr>
          <a:xfrm>
            <a:off x="534440" y="3734410"/>
            <a:ext cx="4030075" cy="2867685"/>
          </a:xfrm>
          <a:prstGeom prst="rect">
            <a:avLst/>
          </a:prstGeom>
        </p:spPr>
      </p:pic>
      <p:pic>
        <p:nvPicPr>
          <p:cNvPr id="5" name="Picture 4"/>
          <p:cNvPicPr>
            <a:picLocks noChangeAspect="1"/>
          </p:cNvPicPr>
          <p:nvPr/>
        </p:nvPicPr>
        <p:blipFill>
          <a:blip r:embed="rId3" cstate="print"/>
          <a:stretch>
            <a:fillRect/>
          </a:stretch>
        </p:blipFill>
        <p:spPr>
          <a:xfrm>
            <a:off x="4593971" y="4022964"/>
            <a:ext cx="4139650" cy="2290575"/>
          </a:xfrm>
          <a:prstGeom prst="rect">
            <a:avLst/>
          </a:prstGeom>
        </p:spPr>
      </p:pic>
      <p:pic>
        <p:nvPicPr>
          <p:cNvPr id="6" name="Picture 5"/>
          <p:cNvPicPr>
            <a:picLocks noChangeAspect="1"/>
          </p:cNvPicPr>
          <p:nvPr/>
        </p:nvPicPr>
        <p:blipFill>
          <a:blip r:embed="rId4" cstate="print"/>
          <a:stretch>
            <a:fillRect/>
          </a:stretch>
        </p:blipFill>
        <p:spPr>
          <a:xfrm>
            <a:off x="211254" y="-99573"/>
            <a:ext cx="1908349" cy="1353525"/>
          </a:xfrm>
          <a:prstGeom prst="rect">
            <a:avLst/>
          </a:prstGeom>
        </p:spPr>
      </p:pic>
    </p:spTree>
    <p:extLst>
      <p:ext uri="{BB962C8B-B14F-4D97-AF65-F5344CB8AC3E}">
        <p14:creationId xmlns="" xmlns:p14="http://schemas.microsoft.com/office/powerpoint/2010/main" val="32155843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785" y="680309"/>
            <a:ext cx="7329840" cy="1068935"/>
          </a:xfrm>
        </p:spPr>
        <p:txBody>
          <a:bodyPr>
            <a:normAutofit/>
          </a:bodyPr>
          <a:lstStyle/>
          <a:p>
            <a:r>
              <a:rPr lang="sr-Latn-RS" sz="2600" b="1" dirty="0"/>
              <a:t>MEHANIČAR MOTORNIH VOZILA</a:t>
            </a:r>
            <a:r>
              <a:rPr lang="sr-Latn-RS" sz="2600" dirty="0"/>
              <a:t>:</a:t>
            </a:r>
          </a:p>
        </p:txBody>
      </p:sp>
      <p:sp>
        <p:nvSpPr>
          <p:cNvPr id="3" name="Content Placeholder 2"/>
          <p:cNvSpPr>
            <a:spLocks noGrp="1"/>
          </p:cNvSpPr>
          <p:nvPr>
            <p:ph idx="1"/>
          </p:nvPr>
        </p:nvSpPr>
        <p:spPr>
          <a:xfrm>
            <a:off x="211673" y="2075795"/>
            <a:ext cx="8704184" cy="1811320"/>
          </a:xfrm>
        </p:spPr>
        <p:txBody>
          <a:bodyPr>
            <a:normAutofit/>
          </a:bodyPr>
          <a:lstStyle/>
          <a:p>
            <a:pPr marL="0" indent="0" algn="just">
              <a:buNone/>
            </a:pPr>
            <a:r>
              <a:rPr lang="sr-Latn-RS" b="1" dirty="0"/>
              <a:t>Obrazovni profil mehaničar motornih vozila omogućuje učenicima da uđu u svet motora i automobila. Zadaci automehaničara su da obavlja tekuće održavanje i popravku vozila, utvrđuje kvar proverom i pregledom celog vozila, proverava funkcionisanje popravljenog dela.</a:t>
            </a:r>
          </a:p>
        </p:txBody>
      </p:sp>
      <p:pic>
        <p:nvPicPr>
          <p:cNvPr id="4" name="Picture 3"/>
          <p:cNvPicPr>
            <a:picLocks noChangeAspect="1"/>
          </p:cNvPicPr>
          <p:nvPr/>
        </p:nvPicPr>
        <p:blipFill>
          <a:blip r:embed="rId2" cstate="print"/>
          <a:stretch>
            <a:fillRect/>
          </a:stretch>
        </p:blipFill>
        <p:spPr>
          <a:xfrm>
            <a:off x="677457" y="3809087"/>
            <a:ext cx="3810000" cy="2538413"/>
          </a:xfrm>
          <a:prstGeom prst="rect">
            <a:avLst/>
          </a:prstGeom>
        </p:spPr>
      </p:pic>
      <p:pic>
        <p:nvPicPr>
          <p:cNvPr id="6" name="Picture 5"/>
          <p:cNvPicPr>
            <a:picLocks noChangeAspect="1"/>
          </p:cNvPicPr>
          <p:nvPr/>
        </p:nvPicPr>
        <p:blipFill>
          <a:blip r:embed="rId3" cstate="print"/>
          <a:stretch>
            <a:fillRect/>
          </a:stretch>
        </p:blipFill>
        <p:spPr>
          <a:xfrm>
            <a:off x="4941127" y="3809088"/>
            <a:ext cx="3448498" cy="2586374"/>
          </a:xfrm>
          <a:prstGeom prst="rect">
            <a:avLst/>
          </a:prstGeom>
        </p:spPr>
      </p:pic>
      <p:pic>
        <p:nvPicPr>
          <p:cNvPr id="8" name="Picture 7"/>
          <p:cNvPicPr>
            <a:picLocks noChangeAspect="1"/>
          </p:cNvPicPr>
          <p:nvPr/>
        </p:nvPicPr>
        <p:blipFill>
          <a:blip r:embed="rId4" cstate="print"/>
          <a:stretch>
            <a:fillRect/>
          </a:stretch>
        </p:blipFill>
        <p:spPr>
          <a:xfrm>
            <a:off x="211254" y="-99573"/>
            <a:ext cx="1908349" cy="1353525"/>
          </a:xfrm>
          <a:prstGeom prst="rect">
            <a:avLst/>
          </a:prstGeom>
        </p:spPr>
      </p:pic>
    </p:spTree>
    <p:extLst>
      <p:ext uri="{BB962C8B-B14F-4D97-AF65-F5344CB8AC3E}">
        <p14:creationId xmlns="" xmlns:p14="http://schemas.microsoft.com/office/powerpoint/2010/main" val="2583299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40895" y="2093877"/>
            <a:ext cx="4040188" cy="487057"/>
          </a:xfrm>
        </p:spPr>
        <p:txBody>
          <a:bodyPr>
            <a:normAutofit/>
          </a:bodyPr>
          <a:lstStyle/>
          <a:p>
            <a:r>
              <a:rPr lang="sr-Latn-RS" b="1" dirty="0"/>
              <a:t>U</a:t>
            </a:r>
            <a:r>
              <a:rPr lang="ru-RU" b="1" dirty="0"/>
              <a:t>čenici se osposobljavaju za</a:t>
            </a:r>
            <a:r>
              <a:rPr lang="sr-Latn-RS" b="1" dirty="0"/>
              <a:t>:</a:t>
            </a:r>
          </a:p>
        </p:txBody>
      </p:sp>
      <p:sp>
        <p:nvSpPr>
          <p:cNvPr id="6" name="Content Placeholder 5"/>
          <p:cNvSpPr>
            <a:spLocks noGrp="1"/>
          </p:cNvSpPr>
          <p:nvPr>
            <p:ph sz="half" idx="2"/>
          </p:nvPr>
        </p:nvSpPr>
        <p:spPr>
          <a:xfrm>
            <a:off x="173415" y="2684516"/>
            <a:ext cx="4703995" cy="3798583"/>
          </a:xfrm>
        </p:spPr>
        <p:txBody>
          <a:bodyPr>
            <a:normAutofit/>
          </a:bodyPr>
          <a:lstStyle/>
          <a:p>
            <a:r>
              <a:rPr lang="sr-Latn-RS" b="1" dirty="0"/>
              <a:t>Rad u servisima</a:t>
            </a:r>
          </a:p>
          <a:p>
            <a:r>
              <a:rPr lang="sr-Latn-RS" b="1" dirty="0"/>
              <a:t>održavanje motornih vozila</a:t>
            </a:r>
          </a:p>
          <a:p>
            <a:r>
              <a:rPr lang="sr-Latn-RS" b="1" dirty="0"/>
              <a:t>određivanje i otklanjanje neispravnosti na vozilima</a:t>
            </a:r>
          </a:p>
          <a:p>
            <a:r>
              <a:rPr lang="sr-Latn-RS" b="1" dirty="0"/>
              <a:t>rastavljanje i sastavljanje delova i sklopova prilikom održavanja vozila</a:t>
            </a:r>
          </a:p>
          <a:p>
            <a:pPr marL="0" indent="0">
              <a:buNone/>
            </a:pPr>
            <a:endParaRPr lang="en-US" b="1" dirty="0"/>
          </a:p>
        </p:txBody>
      </p:sp>
      <p:sp>
        <p:nvSpPr>
          <p:cNvPr id="2" name="Text Placeholder 1"/>
          <p:cNvSpPr>
            <a:spLocks noGrp="1"/>
          </p:cNvSpPr>
          <p:nvPr>
            <p:ph type="body" sz="quarter" idx="3"/>
          </p:nvPr>
        </p:nvSpPr>
        <p:spPr>
          <a:xfrm>
            <a:off x="4628720" y="1952475"/>
            <a:ext cx="4041775" cy="639762"/>
          </a:xfrm>
        </p:spPr>
        <p:txBody>
          <a:bodyPr/>
          <a:lstStyle/>
          <a:p>
            <a:r>
              <a:rPr lang="sr-Latn-RS" b="1" dirty="0"/>
              <a:t>Posle završenog školovanja</a:t>
            </a:r>
          </a:p>
        </p:txBody>
      </p:sp>
      <p:sp>
        <p:nvSpPr>
          <p:cNvPr id="8" name="Content Placeholder 7"/>
          <p:cNvSpPr>
            <a:spLocks noGrp="1"/>
          </p:cNvSpPr>
          <p:nvPr>
            <p:ph sz="quarter" idx="4"/>
          </p:nvPr>
        </p:nvSpPr>
        <p:spPr>
          <a:xfrm>
            <a:off x="4821320" y="2684515"/>
            <a:ext cx="4093427" cy="3798584"/>
          </a:xfrm>
        </p:spPr>
        <p:txBody>
          <a:bodyPr>
            <a:normAutofit/>
          </a:bodyPr>
          <a:lstStyle/>
          <a:p>
            <a:r>
              <a:rPr lang="sr-Latn-RS" b="1" dirty="0"/>
              <a:t>Učenici su u mogućnosti da potraže zaposlenje u nekom automehaničarskom servisu.</a:t>
            </a:r>
          </a:p>
          <a:p>
            <a:r>
              <a:rPr lang="sr-Latn-RS" b="1" dirty="0"/>
              <a:t>U preduzećima na održavanju vozila.</a:t>
            </a:r>
          </a:p>
          <a:p>
            <a:r>
              <a:rPr lang="sr-Latn-RS" b="1" dirty="0"/>
              <a:t>Da otvore sopstvenu radionicu i otpočnu privatni posao.</a:t>
            </a:r>
            <a:endParaRPr lang="en-US" sz="2600" b="1" dirty="0"/>
          </a:p>
        </p:txBody>
      </p:sp>
      <p:sp>
        <p:nvSpPr>
          <p:cNvPr id="9" name="Title 1"/>
          <p:cNvSpPr txBox="1">
            <a:spLocks/>
          </p:cNvSpPr>
          <p:nvPr/>
        </p:nvSpPr>
        <p:spPr>
          <a:xfrm>
            <a:off x="440895" y="1379475"/>
            <a:ext cx="8229600" cy="610820"/>
          </a:xfrm>
          <a:prstGeom prst="rect">
            <a:avLst/>
          </a:prstGeom>
          <a:effectLst>
            <a:outerShdw blurRad="50800" dist="38100" dir="2700000" algn="tl" rotWithShape="0">
              <a:prstClr val="black">
                <a:alpha val="60000"/>
              </a:prstClr>
            </a:outerShdw>
          </a:effectLst>
        </p:spPr>
        <p:txBody>
          <a:bodyPr vert="horz" lIns="91440" tIns="45720" rIns="91440" bIns="45720" rtlCol="0" anchor="ctr">
            <a:norm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sr-Latn-RS" sz="2800" b="1" dirty="0">
                <a:solidFill>
                  <a:prstClr val="white"/>
                </a:solidFill>
              </a:rPr>
              <a:t>MEHANIČAR</a:t>
            </a:r>
            <a:r>
              <a:rPr lang="en-US" sz="2800" b="1" dirty="0">
                <a:solidFill>
                  <a:prstClr val="white"/>
                </a:solidFill>
              </a:rPr>
              <a:t> </a:t>
            </a:r>
            <a:r>
              <a:rPr lang="sr-Latn-RS" sz="2800" b="1" dirty="0">
                <a:solidFill>
                  <a:prstClr val="white"/>
                </a:solidFill>
              </a:rPr>
              <a:t>MOTORNIH VOZILA</a:t>
            </a:r>
            <a:r>
              <a:rPr lang="sr-Latn-RS" sz="2800" dirty="0">
                <a:solidFill>
                  <a:prstClr val="white"/>
                </a:solidFill>
              </a:rPr>
              <a:t>:</a:t>
            </a:r>
          </a:p>
        </p:txBody>
      </p:sp>
      <p:pic>
        <p:nvPicPr>
          <p:cNvPr id="3" name="Picture 2"/>
          <p:cNvPicPr>
            <a:picLocks noChangeAspect="1"/>
          </p:cNvPicPr>
          <p:nvPr/>
        </p:nvPicPr>
        <p:blipFill>
          <a:blip r:embed="rId2" cstate="print"/>
          <a:stretch>
            <a:fillRect/>
          </a:stretch>
        </p:blipFill>
        <p:spPr>
          <a:xfrm>
            <a:off x="7832900" y="5546900"/>
            <a:ext cx="1311100" cy="1311100"/>
          </a:xfrm>
          <a:prstGeom prst="rect">
            <a:avLst/>
          </a:prstGeom>
        </p:spPr>
      </p:pic>
      <p:pic>
        <p:nvPicPr>
          <p:cNvPr id="10" name="Picture 9"/>
          <p:cNvPicPr>
            <a:picLocks noChangeAspect="1"/>
          </p:cNvPicPr>
          <p:nvPr/>
        </p:nvPicPr>
        <p:blipFill>
          <a:blip r:embed="rId3" cstate="print"/>
          <a:stretch>
            <a:fillRect/>
          </a:stretch>
        </p:blipFill>
        <p:spPr>
          <a:xfrm>
            <a:off x="211254" y="-99573"/>
            <a:ext cx="1908349" cy="1353525"/>
          </a:xfrm>
          <a:prstGeom prst="rect">
            <a:avLst/>
          </a:prstGeom>
        </p:spPr>
      </p:pic>
    </p:spTree>
    <p:extLst>
      <p:ext uri="{BB962C8B-B14F-4D97-AF65-F5344CB8AC3E}">
        <p14:creationId xmlns="" xmlns:p14="http://schemas.microsoft.com/office/powerpoint/2010/main" val="3334799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216717"/>
            <a:ext cx="9315004" cy="610820"/>
          </a:xfrm>
        </p:spPr>
        <p:txBody>
          <a:bodyPr>
            <a:normAutofit/>
          </a:bodyPr>
          <a:lstStyle/>
          <a:p>
            <a:r>
              <a:rPr lang="sr-Latn-RS" sz="2600" b="1" dirty="0"/>
              <a:t>MEHANIČAR MOTORNIH VOZILA</a:t>
            </a:r>
            <a:r>
              <a:rPr lang="sr-Latn-RS" sz="2600" dirty="0"/>
              <a:t>:</a:t>
            </a:r>
          </a:p>
        </p:txBody>
      </p:sp>
      <p:sp>
        <p:nvSpPr>
          <p:cNvPr id="3" name="Content Placeholder 2"/>
          <p:cNvSpPr>
            <a:spLocks noGrp="1"/>
          </p:cNvSpPr>
          <p:nvPr>
            <p:ph idx="1"/>
          </p:nvPr>
        </p:nvSpPr>
        <p:spPr>
          <a:xfrm>
            <a:off x="448965" y="2031440"/>
            <a:ext cx="8229600" cy="1550265"/>
          </a:xfrm>
        </p:spPr>
        <p:txBody>
          <a:bodyPr>
            <a:normAutofit fontScale="92500"/>
          </a:bodyPr>
          <a:lstStyle/>
          <a:p>
            <a:pPr marL="0" indent="0" algn="just">
              <a:buNone/>
            </a:pPr>
            <a:r>
              <a:rPr lang="sr-Latn-RS" b="1" dirty="0"/>
              <a:t>Na časovima stručnih predmeta i praktične nastave, koji se odvijaju u dobro opremljenom kabinetu i školskoj radionici, učenici stiču teorijska i praktična znanja o radu i popravci motora i motornih vozila. Velika pažnja se poklanja sticanju praktičnog znanja u školskoj radionici. Kao obavezan</a:t>
            </a:r>
            <a:r>
              <a:rPr lang="sr-Latn-RS" dirty="0"/>
              <a:t> </a:t>
            </a:r>
            <a:r>
              <a:rPr lang="sr-Latn-RS" b="1" dirty="0"/>
              <a:t>deo nastave omogućava se besplatna obuka za vozača B kategorije</a:t>
            </a:r>
          </a:p>
        </p:txBody>
      </p:sp>
      <p:pic>
        <p:nvPicPr>
          <p:cNvPr id="6" name="Picture 5"/>
          <p:cNvPicPr>
            <a:picLocks noChangeAspect="1"/>
          </p:cNvPicPr>
          <p:nvPr/>
        </p:nvPicPr>
        <p:blipFill>
          <a:blip r:embed="rId2" cstate="print"/>
          <a:stretch>
            <a:fillRect/>
          </a:stretch>
        </p:blipFill>
        <p:spPr>
          <a:xfrm>
            <a:off x="532943" y="3581705"/>
            <a:ext cx="4420820" cy="2928793"/>
          </a:xfrm>
          <a:prstGeom prst="rect">
            <a:avLst/>
          </a:prstGeom>
        </p:spPr>
      </p:pic>
      <p:pic>
        <p:nvPicPr>
          <p:cNvPr id="7" name="Picture 6"/>
          <p:cNvPicPr>
            <a:picLocks noChangeAspect="1"/>
          </p:cNvPicPr>
          <p:nvPr/>
        </p:nvPicPr>
        <p:blipFill>
          <a:blip r:embed="rId3" cstate="print"/>
          <a:stretch>
            <a:fillRect/>
          </a:stretch>
        </p:blipFill>
        <p:spPr>
          <a:xfrm>
            <a:off x="4944918" y="3581705"/>
            <a:ext cx="3817625" cy="2928793"/>
          </a:xfrm>
          <a:prstGeom prst="rect">
            <a:avLst/>
          </a:prstGeom>
        </p:spPr>
      </p:pic>
      <p:pic>
        <p:nvPicPr>
          <p:cNvPr id="10" name="Picture 9"/>
          <p:cNvPicPr>
            <a:picLocks noChangeAspect="1"/>
          </p:cNvPicPr>
          <p:nvPr/>
        </p:nvPicPr>
        <p:blipFill>
          <a:blip r:embed="rId4" cstate="print"/>
          <a:stretch>
            <a:fillRect/>
          </a:stretch>
        </p:blipFill>
        <p:spPr>
          <a:xfrm>
            <a:off x="211254" y="-99573"/>
            <a:ext cx="1908349" cy="1353525"/>
          </a:xfrm>
          <a:prstGeom prst="rect">
            <a:avLst/>
          </a:prstGeom>
        </p:spPr>
      </p:pic>
    </p:spTree>
    <p:extLst>
      <p:ext uri="{BB962C8B-B14F-4D97-AF65-F5344CB8AC3E}">
        <p14:creationId xmlns="" xmlns:p14="http://schemas.microsoft.com/office/powerpoint/2010/main" val="3036913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152" y="731025"/>
            <a:ext cx="7524003" cy="970450"/>
          </a:xfrm>
        </p:spPr>
        <p:txBody>
          <a:bodyPr>
            <a:normAutofit/>
          </a:bodyPr>
          <a:lstStyle/>
          <a:p>
            <a:r>
              <a:rPr lang="sr-Latn-RS" sz="2600" b="1" dirty="0"/>
              <a:t>TEHNIČAR DRUMSKOG SAOBRAĆAJA</a:t>
            </a:r>
            <a:r>
              <a:rPr lang="sr-Latn-RS" sz="2600" dirty="0"/>
              <a:t>:</a:t>
            </a:r>
          </a:p>
        </p:txBody>
      </p:sp>
      <p:sp>
        <p:nvSpPr>
          <p:cNvPr id="3" name="Content Placeholder 2"/>
          <p:cNvSpPr>
            <a:spLocks noGrp="1"/>
          </p:cNvSpPr>
          <p:nvPr>
            <p:ph idx="1"/>
          </p:nvPr>
        </p:nvSpPr>
        <p:spPr>
          <a:xfrm>
            <a:off x="211673" y="2075795"/>
            <a:ext cx="8704184" cy="1811320"/>
          </a:xfrm>
        </p:spPr>
        <p:txBody>
          <a:bodyPr>
            <a:normAutofit/>
          </a:bodyPr>
          <a:lstStyle/>
          <a:p>
            <a:pPr marL="0" indent="0" algn="just">
              <a:buNone/>
            </a:pPr>
            <a:r>
              <a:rPr lang="sr-Latn-RS" b="1" dirty="0"/>
              <a:t>Poslovi ovog obrazovnog profila su veoma različiti, npr. prikupljanje, analiza i praćenje podataka o putničkom i teretnom saobraćaju, evidentiranje prisutnosti vozača i raspoređivanje voznog osoblja, provera raspoloživosti i ispravnosti saobraćajne signalizacije, učešće u izradi reda vožnje, poslovi održavanja vozila, tehnički pregledi, registracija, dispečerski i skladišni poslovi i dr.</a:t>
            </a:r>
          </a:p>
        </p:txBody>
      </p:sp>
      <p:pic>
        <p:nvPicPr>
          <p:cNvPr id="9" name="Picture 8"/>
          <p:cNvPicPr>
            <a:picLocks noChangeAspect="1"/>
          </p:cNvPicPr>
          <p:nvPr/>
        </p:nvPicPr>
        <p:blipFill>
          <a:blip r:embed="rId2" cstate="print"/>
          <a:stretch>
            <a:fillRect/>
          </a:stretch>
        </p:blipFill>
        <p:spPr>
          <a:xfrm>
            <a:off x="149762" y="22638"/>
            <a:ext cx="1953129" cy="866048"/>
          </a:xfrm>
          <a:prstGeom prst="rect">
            <a:avLst/>
          </a:prstGeom>
        </p:spPr>
      </p:pic>
      <p:pic>
        <p:nvPicPr>
          <p:cNvPr id="10" name="Picture 9"/>
          <p:cNvPicPr>
            <a:picLocks noChangeAspect="1"/>
          </p:cNvPicPr>
          <p:nvPr/>
        </p:nvPicPr>
        <p:blipFill>
          <a:blip r:embed="rId3" cstate="print"/>
          <a:stretch>
            <a:fillRect/>
          </a:stretch>
        </p:blipFill>
        <p:spPr>
          <a:xfrm>
            <a:off x="294695" y="3908255"/>
            <a:ext cx="2606304" cy="2606304"/>
          </a:xfrm>
          <a:prstGeom prst="rect">
            <a:avLst/>
          </a:prstGeom>
        </p:spPr>
      </p:pic>
      <p:pic>
        <p:nvPicPr>
          <p:cNvPr id="11" name="Picture 10"/>
          <p:cNvPicPr>
            <a:picLocks noChangeAspect="1"/>
          </p:cNvPicPr>
          <p:nvPr/>
        </p:nvPicPr>
        <p:blipFill>
          <a:blip r:embed="rId4" cstate="print"/>
          <a:stretch>
            <a:fillRect/>
          </a:stretch>
        </p:blipFill>
        <p:spPr>
          <a:xfrm>
            <a:off x="2900999" y="3887115"/>
            <a:ext cx="3456310" cy="2596028"/>
          </a:xfrm>
          <a:prstGeom prst="rect">
            <a:avLst/>
          </a:prstGeom>
        </p:spPr>
      </p:pic>
      <p:pic>
        <p:nvPicPr>
          <p:cNvPr id="12" name="Picture 11"/>
          <p:cNvPicPr>
            <a:picLocks noChangeAspect="1"/>
          </p:cNvPicPr>
          <p:nvPr/>
        </p:nvPicPr>
        <p:blipFill>
          <a:blip r:embed="rId5" cstate="print"/>
          <a:stretch>
            <a:fillRect/>
          </a:stretch>
        </p:blipFill>
        <p:spPr>
          <a:xfrm>
            <a:off x="6025106" y="3887115"/>
            <a:ext cx="2780017" cy="2596028"/>
          </a:xfrm>
          <a:prstGeom prst="rect">
            <a:avLst/>
          </a:prstGeom>
        </p:spPr>
      </p:pic>
    </p:spTree>
    <p:extLst>
      <p:ext uri="{BB962C8B-B14F-4D97-AF65-F5344CB8AC3E}">
        <p14:creationId xmlns="" xmlns:p14="http://schemas.microsoft.com/office/powerpoint/2010/main" val="2545623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40895" y="2093877"/>
            <a:ext cx="4040188" cy="487057"/>
          </a:xfrm>
        </p:spPr>
        <p:txBody>
          <a:bodyPr>
            <a:normAutofit/>
          </a:bodyPr>
          <a:lstStyle/>
          <a:p>
            <a:r>
              <a:rPr lang="sr-Latn-RS" b="1" dirty="0"/>
              <a:t>U</a:t>
            </a:r>
            <a:r>
              <a:rPr lang="ru-RU" b="1" dirty="0"/>
              <a:t>čenici se osposobljavaju za</a:t>
            </a:r>
            <a:r>
              <a:rPr lang="sr-Latn-RS" b="1" dirty="0"/>
              <a:t>:</a:t>
            </a:r>
          </a:p>
        </p:txBody>
      </p:sp>
      <p:sp>
        <p:nvSpPr>
          <p:cNvPr id="6" name="Content Placeholder 5"/>
          <p:cNvSpPr>
            <a:spLocks noGrp="1"/>
          </p:cNvSpPr>
          <p:nvPr>
            <p:ph sz="half" idx="2"/>
          </p:nvPr>
        </p:nvSpPr>
        <p:spPr>
          <a:xfrm>
            <a:off x="173415" y="2684516"/>
            <a:ext cx="4703995" cy="3798583"/>
          </a:xfrm>
        </p:spPr>
        <p:txBody>
          <a:bodyPr>
            <a:normAutofit fontScale="92500" lnSpcReduction="10000"/>
          </a:bodyPr>
          <a:lstStyle/>
          <a:p>
            <a:r>
              <a:rPr lang="sr-Latn-CS" altLang="sr-Latn-RS" b="1" dirty="0"/>
              <a:t>Vršenje uviđaja saobraćajnih nezgoda.</a:t>
            </a:r>
          </a:p>
          <a:p>
            <a:r>
              <a:rPr lang="sr-Latn-CS" altLang="sr-Latn-RS" b="1" dirty="0"/>
              <a:t>Osiguranje motornih vozila.</a:t>
            </a:r>
          </a:p>
          <a:p>
            <a:r>
              <a:rPr lang="sr-Latn-CS" altLang="sr-Latn-RS" b="1" dirty="0"/>
              <a:t>Poslove operatera službe Rent-a-car.</a:t>
            </a:r>
          </a:p>
          <a:p>
            <a:r>
              <a:rPr lang="sr-Latn-CS" altLang="sr-Latn-RS" b="1" dirty="0"/>
              <a:t>Unutrašnju kontrola saobraćaja.</a:t>
            </a:r>
            <a:endParaRPr lang="en-US" altLang="sr-Latn-RS" b="1" dirty="0"/>
          </a:p>
          <a:p>
            <a:pPr>
              <a:lnSpc>
                <a:spcPct val="90000"/>
              </a:lnSpc>
            </a:pPr>
            <a:r>
              <a:rPr lang="sr-Latn-CS" altLang="sr-Latn-RS" b="1" dirty="0"/>
              <a:t>Organizaciju rada voznih parkova.</a:t>
            </a:r>
          </a:p>
          <a:p>
            <a:pPr>
              <a:lnSpc>
                <a:spcPct val="90000"/>
              </a:lnSpc>
            </a:pPr>
            <a:r>
              <a:rPr lang="sr-Latn-CS" altLang="sr-Latn-RS" b="1" dirty="0"/>
              <a:t>Dispečerske poslove.</a:t>
            </a:r>
          </a:p>
          <a:p>
            <a:pPr>
              <a:lnSpc>
                <a:spcPct val="90000"/>
              </a:lnSpc>
            </a:pPr>
            <a:r>
              <a:rPr lang="sr-Latn-CS" altLang="sr-Latn-RS" b="1" dirty="0"/>
              <a:t>Tehničku eksploataciju vozila.</a:t>
            </a:r>
          </a:p>
          <a:p>
            <a:pPr>
              <a:lnSpc>
                <a:spcPct val="90000"/>
              </a:lnSpc>
            </a:pPr>
            <a:r>
              <a:rPr lang="sr-Latn-CS" altLang="sr-Latn-RS" b="1" dirty="0"/>
              <a:t>Organizaciju održavanja i opravke vozila.</a:t>
            </a:r>
          </a:p>
          <a:p>
            <a:pPr>
              <a:lnSpc>
                <a:spcPct val="90000"/>
              </a:lnSpc>
            </a:pPr>
            <a:r>
              <a:rPr lang="sr-Latn-CS" altLang="sr-Latn-RS" b="1" dirty="0"/>
              <a:t>Regulisanje saobraćaja.</a:t>
            </a:r>
          </a:p>
          <a:p>
            <a:pPr>
              <a:lnSpc>
                <a:spcPct val="90000"/>
              </a:lnSpc>
            </a:pPr>
            <a:r>
              <a:rPr lang="sr-Latn-CS" altLang="sr-Latn-RS" b="1" dirty="0"/>
              <a:t>Organizaciju rada auto škola.</a:t>
            </a:r>
          </a:p>
          <a:p>
            <a:pPr marL="0" indent="0">
              <a:buNone/>
            </a:pPr>
            <a:endParaRPr lang="en-US" dirty="0"/>
          </a:p>
        </p:txBody>
      </p:sp>
      <p:sp>
        <p:nvSpPr>
          <p:cNvPr id="2" name="Text Placeholder 1"/>
          <p:cNvSpPr>
            <a:spLocks noGrp="1"/>
          </p:cNvSpPr>
          <p:nvPr>
            <p:ph type="body" sz="quarter" idx="3"/>
          </p:nvPr>
        </p:nvSpPr>
        <p:spPr>
          <a:xfrm>
            <a:off x="4628720" y="1952475"/>
            <a:ext cx="4041775" cy="639762"/>
          </a:xfrm>
        </p:spPr>
        <p:txBody>
          <a:bodyPr/>
          <a:lstStyle/>
          <a:p>
            <a:r>
              <a:rPr lang="sr-Latn-RS" b="1" dirty="0"/>
              <a:t>Posle završenog školovanja mogu raditi u:</a:t>
            </a:r>
          </a:p>
        </p:txBody>
      </p:sp>
      <p:sp>
        <p:nvSpPr>
          <p:cNvPr id="8" name="Content Placeholder 7"/>
          <p:cNvSpPr>
            <a:spLocks noGrp="1"/>
          </p:cNvSpPr>
          <p:nvPr>
            <p:ph sz="quarter" idx="4"/>
          </p:nvPr>
        </p:nvSpPr>
        <p:spPr>
          <a:xfrm>
            <a:off x="4628720" y="2684514"/>
            <a:ext cx="4286027" cy="4173486"/>
          </a:xfrm>
        </p:spPr>
        <p:txBody>
          <a:bodyPr>
            <a:normAutofit fontScale="85000" lnSpcReduction="20000"/>
          </a:bodyPr>
          <a:lstStyle/>
          <a:p>
            <a:pPr>
              <a:lnSpc>
                <a:spcPct val="90000"/>
              </a:lnSpc>
            </a:pPr>
            <a:r>
              <a:rPr lang="sr-Latn-CS" altLang="sr-Latn-RS" b="1" dirty="0"/>
              <a:t>Preduzećima koja se bave javnim prevozom putnika i robe</a:t>
            </a:r>
          </a:p>
          <a:p>
            <a:pPr>
              <a:lnSpc>
                <a:spcPct val="90000"/>
              </a:lnSpc>
            </a:pPr>
            <a:r>
              <a:rPr lang="sr-Latn-CS" altLang="sr-Latn-RS" b="1" dirty="0"/>
              <a:t>Firmama koje se bave unutrašnjim transportom i skladištenjem</a:t>
            </a:r>
          </a:p>
          <a:p>
            <a:pPr>
              <a:lnSpc>
                <a:spcPct val="90000"/>
              </a:lnSpc>
            </a:pPr>
            <a:r>
              <a:rPr lang="sr-Latn-CS" altLang="sr-Latn-RS" b="1" dirty="0"/>
              <a:t>Firmama koje se bave održavanjem i projektovanjem puteva</a:t>
            </a:r>
          </a:p>
          <a:p>
            <a:pPr>
              <a:lnSpc>
                <a:spcPct val="90000"/>
              </a:lnSpc>
            </a:pPr>
            <a:r>
              <a:rPr lang="sr-Latn-CS" altLang="sr-Latn-RS" b="1" dirty="0"/>
              <a:t>Auto školama</a:t>
            </a:r>
          </a:p>
          <a:p>
            <a:pPr>
              <a:lnSpc>
                <a:spcPct val="90000"/>
              </a:lnSpc>
            </a:pPr>
            <a:r>
              <a:rPr lang="sr-Latn-CS" altLang="sr-Latn-RS" b="1" dirty="0"/>
              <a:t>Carinskim službama</a:t>
            </a:r>
          </a:p>
          <a:p>
            <a:r>
              <a:rPr lang="sr-Latn-CS" altLang="sr-Latn-RS" b="1" dirty="0"/>
              <a:t>PU</a:t>
            </a:r>
          </a:p>
          <a:p>
            <a:r>
              <a:rPr lang="sr-Latn-CS" altLang="sr-Latn-RS" b="1" dirty="0"/>
              <a:t>Turističkim agencijama</a:t>
            </a:r>
          </a:p>
          <a:p>
            <a:r>
              <a:rPr lang="sr-Latn-CS" altLang="sr-Latn-RS" b="1" dirty="0"/>
              <a:t>Taksi službama</a:t>
            </a:r>
          </a:p>
          <a:p>
            <a:r>
              <a:rPr lang="sr-Latn-CS" altLang="sr-Latn-RS" b="1" dirty="0"/>
              <a:t>Parking servisima</a:t>
            </a:r>
          </a:p>
          <a:p>
            <a:r>
              <a:rPr lang="sr-Latn-CS" altLang="sr-Latn-RS" b="1" dirty="0"/>
              <a:t>Tehničkim pregledima</a:t>
            </a:r>
          </a:p>
          <a:p>
            <a:r>
              <a:rPr lang="sr-Latn-CS" altLang="sr-Latn-RS" b="1" dirty="0"/>
              <a:t>Firmama koje imaju sopstveni vozni park</a:t>
            </a:r>
            <a:r>
              <a:rPr lang="en-US" altLang="sr-Latn-RS" b="1" dirty="0"/>
              <a:t> </a:t>
            </a:r>
            <a:r>
              <a:rPr lang="sr-Latn-CS" altLang="sr-Latn-RS" b="1" dirty="0"/>
              <a:t>(Bolnica, Pekare,  Građevinske firme...)</a:t>
            </a:r>
            <a:endParaRPr lang="en-US" altLang="sr-Latn-RS" b="1" dirty="0"/>
          </a:p>
        </p:txBody>
      </p:sp>
      <p:sp>
        <p:nvSpPr>
          <p:cNvPr id="9" name="Title 1"/>
          <p:cNvSpPr txBox="1">
            <a:spLocks/>
          </p:cNvSpPr>
          <p:nvPr/>
        </p:nvSpPr>
        <p:spPr>
          <a:xfrm>
            <a:off x="440895" y="1138425"/>
            <a:ext cx="8229600" cy="851870"/>
          </a:xfrm>
          <a:prstGeom prst="rect">
            <a:avLst/>
          </a:prstGeom>
          <a:effectLst>
            <a:outerShdw blurRad="50800" dist="38100" dir="2700000" algn="tl" rotWithShape="0">
              <a:prstClr val="black">
                <a:alpha val="60000"/>
              </a:prstClr>
            </a:outerShdw>
          </a:effectLst>
        </p:spPr>
        <p:txBody>
          <a:bodyPr vert="horz" lIns="91440" tIns="45720" rIns="91440" bIns="45720" rtlCol="0" anchor="ctr">
            <a:norm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sr-Latn-RS" sz="2800" b="1" dirty="0">
                <a:solidFill>
                  <a:prstClr val="white"/>
                </a:solidFill>
              </a:rPr>
              <a:t>TEHNIČAR DRUMSKOG SAOBRAĆAJA</a:t>
            </a:r>
            <a:r>
              <a:rPr lang="sr-Latn-RS" sz="2800" dirty="0">
                <a:solidFill>
                  <a:prstClr val="white"/>
                </a:solidFill>
              </a:rPr>
              <a:t>:</a:t>
            </a:r>
          </a:p>
        </p:txBody>
      </p:sp>
      <p:pic>
        <p:nvPicPr>
          <p:cNvPr id="4" name="Picture 3"/>
          <p:cNvPicPr>
            <a:picLocks noChangeAspect="1"/>
          </p:cNvPicPr>
          <p:nvPr/>
        </p:nvPicPr>
        <p:blipFill>
          <a:blip r:embed="rId2" cstate="print"/>
          <a:stretch>
            <a:fillRect/>
          </a:stretch>
        </p:blipFill>
        <p:spPr>
          <a:xfrm rot="10800000" flipV="1">
            <a:off x="7344179" y="4192525"/>
            <a:ext cx="1326316" cy="1623703"/>
          </a:xfrm>
          <a:prstGeom prst="rect">
            <a:avLst/>
          </a:prstGeom>
        </p:spPr>
      </p:pic>
      <p:pic>
        <p:nvPicPr>
          <p:cNvPr id="11" name="Picture 10"/>
          <p:cNvPicPr>
            <a:picLocks noChangeAspect="1"/>
          </p:cNvPicPr>
          <p:nvPr/>
        </p:nvPicPr>
        <p:blipFill>
          <a:blip r:embed="rId3" cstate="print"/>
          <a:stretch>
            <a:fillRect/>
          </a:stretch>
        </p:blipFill>
        <p:spPr>
          <a:xfrm>
            <a:off x="149762" y="22638"/>
            <a:ext cx="1953129" cy="866048"/>
          </a:xfrm>
          <a:prstGeom prst="rect">
            <a:avLst/>
          </a:prstGeom>
        </p:spPr>
      </p:pic>
    </p:spTree>
    <p:extLst>
      <p:ext uri="{BB962C8B-B14F-4D97-AF65-F5344CB8AC3E}">
        <p14:creationId xmlns="" xmlns:p14="http://schemas.microsoft.com/office/powerpoint/2010/main" val="2042108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19" y="1154653"/>
            <a:ext cx="9315004" cy="610820"/>
          </a:xfrm>
        </p:spPr>
        <p:txBody>
          <a:bodyPr>
            <a:normAutofit/>
          </a:bodyPr>
          <a:lstStyle/>
          <a:p>
            <a:r>
              <a:rPr lang="sr-Latn-RS" sz="2600" b="1" dirty="0"/>
              <a:t>TEHNIČAR DRUMSKOG SAOBRAĆAJA</a:t>
            </a:r>
            <a:r>
              <a:rPr lang="sr-Latn-RS" sz="2600" dirty="0"/>
              <a:t>:</a:t>
            </a:r>
          </a:p>
        </p:txBody>
      </p:sp>
      <p:sp>
        <p:nvSpPr>
          <p:cNvPr id="3" name="Content Placeholder 2"/>
          <p:cNvSpPr>
            <a:spLocks noGrp="1"/>
          </p:cNvSpPr>
          <p:nvPr>
            <p:ph idx="1"/>
          </p:nvPr>
        </p:nvSpPr>
        <p:spPr>
          <a:xfrm>
            <a:off x="471851" y="2207360"/>
            <a:ext cx="8229600" cy="2290575"/>
          </a:xfrm>
          <a:effectLst>
            <a:glow rad="228600">
              <a:schemeClr val="accent2">
                <a:satMod val="175000"/>
                <a:alpha val="40000"/>
              </a:schemeClr>
            </a:glow>
          </a:effectLst>
        </p:spPr>
        <p:txBody>
          <a:bodyPr>
            <a:normAutofit/>
          </a:bodyPr>
          <a:lstStyle/>
          <a:p>
            <a:pPr marL="0" indent="0">
              <a:buNone/>
            </a:pPr>
            <a:r>
              <a:rPr lang="sr-Latn-RS" b="1" dirty="0"/>
              <a:t>praktična nastava obavlja se u učionici ili školskoj radionici, u zavisnosti koja se nastavna tema obrađuje. Organizuju se i posete transportnim preduzećima, RTC-ima, auto-servisima, tehničkim pregledima, taksi-udruženjima, autobazama i autostanicama. Kao obavezan deo nastave omogućava se besplatna obuka za vozača B kategorije.</a:t>
            </a:r>
          </a:p>
          <a:p>
            <a:pPr marL="0" indent="0">
              <a:buNone/>
            </a:pPr>
            <a:r>
              <a:rPr lang="sr-Latn-RS" dirty="0">
                <a:solidFill>
                  <a:schemeClr val="bg1"/>
                </a:solidFill>
              </a:rPr>
              <a:t>U III razredu iz ovog predmeta vrši se obavezna obuka i polaganje vozačkog ispita za "B" kategoriju motornih vozila.</a:t>
            </a:r>
          </a:p>
          <a:p>
            <a:pPr marL="0" indent="0" algn="just">
              <a:buNone/>
            </a:pPr>
            <a:endParaRPr lang="sr-Latn-RS" dirty="0"/>
          </a:p>
        </p:txBody>
      </p:sp>
      <p:pic>
        <p:nvPicPr>
          <p:cNvPr id="9" name="Picture 8"/>
          <p:cNvPicPr>
            <a:picLocks noChangeAspect="1"/>
          </p:cNvPicPr>
          <p:nvPr/>
        </p:nvPicPr>
        <p:blipFill>
          <a:blip r:embed="rId2" cstate="print"/>
          <a:stretch>
            <a:fillRect/>
          </a:stretch>
        </p:blipFill>
        <p:spPr>
          <a:xfrm>
            <a:off x="149762" y="22638"/>
            <a:ext cx="1953129" cy="866048"/>
          </a:xfrm>
          <a:prstGeom prst="rect">
            <a:avLst/>
          </a:prstGeom>
        </p:spPr>
      </p:pic>
      <p:pic>
        <p:nvPicPr>
          <p:cNvPr id="10"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37917" y="3540095"/>
            <a:ext cx="4123035" cy="3095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581287" y="3540095"/>
            <a:ext cx="4005364" cy="3134252"/>
          </a:xfrm>
          <a:prstGeom prst="rect">
            <a:avLst/>
          </a:prstGeom>
        </p:spPr>
      </p:pic>
    </p:spTree>
    <p:extLst>
      <p:ext uri="{BB962C8B-B14F-4D97-AF65-F5344CB8AC3E}">
        <p14:creationId xmlns="" xmlns:p14="http://schemas.microsoft.com/office/powerpoint/2010/main" val="21350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40895" y="2093877"/>
            <a:ext cx="4040188" cy="487057"/>
          </a:xfrm>
        </p:spPr>
        <p:txBody>
          <a:bodyPr>
            <a:normAutofit fontScale="77500" lnSpcReduction="20000"/>
          </a:bodyPr>
          <a:lstStyle/>
          <a:p>
            <a:r>
              <a:rPr lang="sr-Latn-RS" b="1" dirty="0"/>
              <a:t>U</a:t>
            </a:r>
            <a:r>
              <a:rPr lang="ru-RU" b="1" dirty="0"/>
              <a:t>čenici se osposobljavaju za</a:t>
            </a:r>
            <a:r>
              <a:rPr lang="sr-Latn-RS" b="1" dirty="0"/>
              <a:t> poslove:</a:t>
            </a:r>
          </a:p>
        </p:txBody>
      </p:sp>
      <p:sp>
        <p:nvSpPr>
          <p:cNvPr id="6" name="Content Placeholder 5"/>
          <p:cNvSpPr>
            <a:spLocks noGrp="1"/>
          </p:cNvSpPr>
          <p:nvPr>
            <p:ph sz="half" idx="2"/>
          </p:nvPr>
        </p:nvSpPr>
        <p:spPr>
          <a:xfrm>
            <a:off x="173415" y="2684516"/>
            <a:ext cx="4703995" cy="3798583"/>
          </a:xfrm>
        </p:spPr>
        <p:txBody>
          <a:bodyPr>
            <a:normAutofit/>
          </a:bodyPr>
          <a:lstStyle/>
          <a:p>
            <a:r>
              <a:rPr lang="sr-Latn-CS" altLang="sr-Latn-RS" b="1" dirty="0"/>
              <a:t>Vozač teretnog motornog vozila i autobusa </a:t>
            </a:r>
            <a:endParaRPr lang="en-US" altLang="sr-Latn-RS" b="1" dirty="0"/>
          </a:p>
          <a:p>
            <a:r>
              <a:rPr lang="sr-Latn-CS" altLang="sr-Latn-RS" b="1" dirty="0"/>
              <a:t>Vozač taxi prevoza,</a:t>
            </a:r>
            <a:endParaRPr lang="en-US" altLang="sr-Latn-RS" b="1" dirty="0"/>
          </a:p>
          <a:p>
            <a:r>
              <a:rPr lang="sr-Latn-CS" altLang="sr-Latn-RS" b="1" dirty="0"/>
              <a:t>Organizacija poslova saobraćaja uz visok stepen bezbednosti saobraćaja, </a:t>
            </a:r>
            <a:endParaRPr lang="en-US" altLang="sr-Latn-RS" b="1" dirty="0"/>
          </a:p>
          <a:p>
            <a:r>
              <a:rPr lang="sr-Latn-CS" altLang="sr-Latn-RS" b="1" dirty="0"/>
              <a:t>Organizacija održavanja ispravnosti motornih vozila, </a:t>
            </a:r>
            <a:endParaRPr lang="en-US" altLang="sr-Latn-RS" b="1" dirty="0"/>
          </a:p>
          <a:p>
            <a:r>
              <a:rPr lang="sr-Latn-CS" altLang="sr-Latn-RS" b="1" dirty="0"/>
              <a:t>Špedicija, </a:t>
            </a:r>
            <a:endParaRPr lang="en-US" altLang="sr-Latn-RS" b="1" dirty="0"/>
          </a:p>
          <a:p>
            <a:r>
              <a:rPr lang="sr-Latn-CS" altLang="sr-Latn-RS" b="1" dirty="0"/>
              <a:t>Transport</a:t>
            </a:r>
            <a:endParaRPr lang="en-US" altLang="sr-Latn-RS" b="1" dirty="0"/>
          </a:p>
          <a:p>
            <a:pPr marL="0" indent="0">
              <a:buNone/>
            </a:pPr>
            <a:endParaRPr lang="en-US" dirty="0"/>
          </a:p>
        </p:txBody>
      </p:sp>
      <p:sp>
        <p:nvSpPr>
          <p:cNvPr id="2" name="Text Placeholder 1"/>
          <p:cNvSpPr>
            <a:spLocks noGrp="1"/>
          </p:cNvSpPr>
          <p:nvPr>
            <p:ph type="body" sz="quarter" idx="3"/>
          </p:nvPr>
        </p:nvSpPr>
        <p:spPr>
          <a:xfrm>
            <a:off x="4628720" y="1952475"/>
            <a:ext cx="4041775" cy="639762"/>
          </a:xfrm>
        </p:spPr>
        <p:txBody>
          <a:bodyPr/>
          <a:lstStyle/>
          <a:p>
            <a:r>
              <a:rPr lang="sr-Latn-RS" b="1" dirty="0"/>
              <a:t>Posle završenog školovanja</a:t>
            </a:r>
          </a:p>
        </p:txBody>
      </p:sp>
      <p:sp>
        <p:nvSpPr>
          <p:cNvPr id="8" name="Content Placeholder 7"/>
          <p:cNvSpPr>
            <a:spLocks noGrp="1"/>
          </p:cNvSpPr>
          <p:nvPr>
            <p:ph sz="quarter" idx="4"/>
          </p:nvPr>
        </p:nvSpPr>
        <p:spPr>
          <a:xfrm>
            <a:off x="4628720" y="2684514"/>
            <a:ext cx="4286027" cy="2118831"/>
          </a:xfrm>
        </p:spPr>
        <p:txBody>
          <a:bodyPr>
            <a:normAutofit/>
          </a:bodyPr>
          <a:lstStyle/>
          <a:p>
            <a:r>
              <a:rPr lang="sr-Latn-CS" altLang="sr-Latn-RS" b="1" dirty="0"/>
              <a:t>Zvanje vozač motornih vozila osposobljava vas da upravljate vozilom B,C i E kategorije kao osnovnim zanimanjem u državnom i privatnom sektoru</a:t>
            </a:r>
            <a:endParaRPr lang="en-US" altLang="sr-Latn-RS" b="1" dirty="0"/>
          </a:p>
        </p:txBody>
      </p:sp>
      <p:sp>
        <p:nvSpPr>
          <p:cNvPr id="9" name="Title 1"/>
          <p:cNvSpPr txBox="1">
            <a:spLocks/>
          </p:cNvSpPr>
          <p:nvPr/>
        </p:nvSpPr>
        <p:spPr>
          <a:xfrm>
            <a:off x="440895" y="1379475"/>
            <a:ext cx="8229600" cy="610820"/>
          </a:xfrm>
          <a:prstGeom prst="rect">
            <a:avLst/>
          </a:prstGeom>
          <a:effectLst>
            <a:outerShdw blurRad="50800" dist="38100" dir="2700000" algn="tl" rotWithShape="0">
              <a:prstClr val="black">
                <a:alpha val="60000"/>
              </a:prstClr>
            </a:outerShdw>
          </a:effectLst>
        </p:spPr>
        <p:txBody>
          <a:bodyPr vert="horz" lIns="91440" tIns="45720" rIns="91440" bIns="45720" rtlCol="0" anchor="ctr">
            <a:norm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sr-Latn-RS" sz="2800" b="1" dirty="0">
                <a:solidFill>
                  <a:prstClr val="white"/>
                </a:solidFill>
              </a:rPr>
              <a:t>VOZAČ MOTORNIH VOZILA (3 god.)</a:t>
            </a:r>
            <a:r>
              <a:rPr lang="sr-Latn-RS" sz="2800" dirty="0">
                <a:solidFill>
                  <a:prstClr val="white"/>
                </a:solidFill>
              </a:rPr>
              <a:t>:</a:t>
            </a:r>
          </a:p>
        </p:txBody>
      </p:sp>
      <p:pic>
        <p:nvPicPr>
          <p:cNvPr id="11" name="Picture 10"/>
          <p:cNvPicPr>
            <a:picLocks noChangeAspect="1"/>
          </p:cNvPicPr>
          <p:nvPr/>
        </p:nvPicPr>
        <p:blipFill>
          <a:blip r:embed="rId2" cstate="print"/>
          <a:stretch>
            <a:fillRect/>
          </a:stretch>
        </p:blipFill>
        <p:spPr>
          <a:xfrm>
            <a:off x="52430" y="-52205"/>
            <a:ext cx="1953129" cy="885220"/>
          </a:xfrm>
          <a:prstGeom prst="rect">
            <a:avLst/>
          </a:prstGeom>
        </p:spPr>
      </p:pic>
      <p:pic>
        <p:nvPicPr>
          <p:cNvPr id="10"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a:xfrm>
            <a:off x="7015280" y="1101438"/>
            <a:ext cx="1899467" cy="1139681"/>
          </a:xfrm>
          <a:prstGeom prst="rect">
            <a:avLst/>
          </a:prstGeom>
          <a:noFill/>
        </p:spPr>
      </p:pic>
      <p:pic>
        <p:nvPicPr>
          <p:cNvPr id="13"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13885" y="5292725"/>
            <a:ext cx="4365625" cy="156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0" descr="irisbus proxy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a:xfrm>
            <a:off x="6553200" y="4583807"/>
            <a:ext cx="2590800" cy="1943100"/>
          </a:xfrm>
          <a:prstGeom prst="rect">
            <a:avLst/>
          </a:prstGeom>
          <a:noFill/>
        </p:spPr>
      </p:pic>
    </p:spTree>
    <p:extLst>
      <p:ext uri="{BB962C8B-B14F-4D97-AF65-F5344CB8AC3E}">
        <p14:creationId xmlns="" xmlns:p14="http://schemas.microsoft.com/office/powerpoint/2010/main" val="19506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sr-Latn-RS" dirty="0"/>
              <a:t>Upis 20</a:t>
            </a:r>
            <a:r>
              <a:rPr lang="en-US" dirty="0" smtClean="0"/>
              <a:t>2</a:t>
            </a:r>
            <a:r>
              <a:rPr lang="sr-Cyrl-RS" dirty="0" smtClean="0"/>
              <a:t>4</a:t>
            </a:r>
            <a:r>
              <a:rPr lang="sr-Latn-RS" dirty="0" smtClean="0"/>
              <a:t>/20</a:t>
            </a:r>
            <a:r>
              <a:rPr lang="en-US" dirty="0" smtClean="0"/>
              <a:t>2</a:t>
            </a:r>
            <a:r>
              <a:rPr lang="sr-Cyrl-RS" dirty="0" smtClean="0"/>
              <a:t>5</a:t>
            </a:r>
            <a:r>
              <a:rPr lang="sr-Latn-RS" dirty="0" smtClean="0"/>
              <a:t>.</a:t>
            </a:r>
            <a:endParaRPr lang="en-US" dirty="0"/>
          </a:p>
        </p:txBody>
      </p:sp>
      <p:sp>
        <p:nvSpPr>
          <p:cNvPr id="5" name="Content Placeholder 4"/>
          <p:cNvSpPr>
            <a:spLocks noGrp="1"/>
          </p:cNvSpPr>
          <p:nvPr>
            <p:ph idx="1"/>
          </p:nvPr>
        </p:nvSpPr>
        <p:spPr>
          <a:xfrm>
            <a:off x="1059785" y="1749244"/>
            <a:ext cx="7940660" cy="5039265"/>
          </a:xfrm>
        </p:spPr>
        <p:txBody>
          <a:bodyPr>
            <a:normAutofit fontScale="70000" lnSpcReduction="20000"/>
          </a:bodyPr>
          <a:lstStyle/>
          <a:p>
            <a:pPr marL="0" indent="0">
              <a:buNone/>
            </a:pPr>
            <a:r>
              <a:rPr lang="sr-Latn-RS" dirty="0"/>
              <a:t>    </a:t>
            </a:r>
          </a:p>
          <a:p>
            <a:pPr marL="0" indent="0">
              <a:buNone/>
            </a:pPr>
            <a:r>
              <a:rPr lang="sr-Latn-RS" dirty="0"/>
              <a:t>     </a:t>
            </a:r>
            <a:r>
              <a:rPr lang="sr-Latn-RS" sz="2300" b="1" u="sng" dirty="0"/>
              <a:t>MAŠINSTVO I OBRADA METALA </a:t>
            </a:r>
          </a:p>
          <a:p>
            <a:r>
              <a:rPr lang="sr-Latn-RS" sz="2300" b="1" dirty="0"/>
              <a:t>TEHNIČAR ZA KOMPJUTERSKO UPRAVLjANjE (</a:t>
            </a:r>
            <a:r>
              <a:rPr lang="en-US" sz="2300" b="1" dirty="0"/>
              <a:t>CNC</a:t>
            </a:r>
            <a:r>
              <a:rPr lang="sr-Latn-RS" sz="2300" b="1" dirty="0"/>
              <a:t>)</a:t>
            </a:r>
            <a:r>
              <a:rPr lang="en-US" sz="2300" b="1" dirty="0"/>
              <a:t> MA</a:t>
            </a:r>
            <a:r>
              <a:rPr lang="sr-Latn-RS" sz="2300" b="1" dirty="0" smtClean="0"/>
              <a:t>ŠINA-28 </a:t>
            </a:r>
            <a:r>
              <a:rPr lang="sr-Latn-RS" sz="2300" b="1" dirty="0"/>
              <a:t>UČENIKA</a:t>
            </a:r>
          </a:p>
          <a:p>
            <a:r>
              <a:rPr lang="sr-Latn-RS" sz="2300" b="1" dirty="0"/>
              <a:t>MAŠINSKI TEHNIČAR MOTORNIH VOZILA – </a:t>
            </a:r>
            <a:r>
              <a:rPr lang="sr-Latn-RS" sz="2300" b="1" dirty="0" smtClean="0"/>
              <a:t>28</a:t>
            </a:r>
            <a:r>
              <a:rPr lang="sr-Latn-RS" sz="2300" b="1" dirty="0" smtClean="0"/>
              <a:t> </a:t>
            </a:r>
            <a:r>
              <a:rPr lang="sr-Latn-RS" sz="2300" b="1" dirty="0"/>
              <a:t>UČENIKA (besplatna vozačka dozvola B kategorije)</a:t>
            </a:r>
          </a:p>
          <a:p>
            <a:r>
              <a:rPr lang="en-US" sz="2300" b="1" dirty="0"/>
              <a:t>M</a:t>
            </a:r>
            <a:r>
              <a:rPr lang="sr-Latn-RS" sz="2300" b="1" dirty="0"/>
              <a:t>EHANIČAR MOTORNIH VOZILA (3 GOD.) </a:t>
            </a:r>
            <a:r>
              <a:rPr lang="sr-Latn-RS" sz="2300" b="1" dirty="0" smtClean="0"/>
              <a:t>-</a:t>
            </a:r>
            <a:r>
              <a:rPr lang="sr-Latn-RS" sz="2300" b="1" dirty="0" smtClean="0"/>
              <a:t>28</a:t>
            </a:r>
            <a:r>
              <a:rPr lang="sr-Latn-RS" sz="2300" b="1" dirty="0" smtClean="0"/>
              <a:t> </a:t>
            </a:r>
            <a:r>
              <a:rPr lang="sr-Latn-RS" sz="2300" b="1" dirty="0"/>
              <a:t>UČENI</a:t>
            </a:r>
            <a:r>
              <a:rPr lang="en-US" sz="2300" b="1" dirty="0"/>
              <a:t>KA</a:t>
            </a:r>
            <a:r>
              <a:rPr lang="sr-Latn-BA" sz="2300" b="1" dirty="0"/>
              <a:t> </a:t>
            </a:r>
            <a:r>
              <a:rPr lang="sr-Latn-RS" sz="2300" b="1" dirty="0"/>
              <a:t>(besplatna vozačka dozvola B kategorije)</a:t>
            </a:r>
            <a:br>
              <a:rPr lang="sr-Latn-RS" sz="2300" b="1" dirty="0"/>
            </a:br>
            <a:r>
              <a:rPr lang="sr-Latn-RS" sz="2300" b="1" dirty="0"/>
              <a:t/>
            </a:r>
            <a:br>
              <a:rPr lang="sr-Latn-RS" sz="2300" b="1" dirty="0"/>
            </a:br>
            <a:r>
              <a:rPr lang="sr-Latn-RS" sz="2300" b="1" u="sng" dirty="0"/>
              <a:t>ELEKTROTEHNIKA </a:t>
            </a:r>
            <a:endParaRPr lang="sr-Latn-RS" sz="2300" b="1" dirty="0"/>
          </a:p>
          <a:p>
            <a:r>
              <a:rPr lang="sr-Latn-RS" sz="2300" b="1" dirty="0"/>
              <a:t>ELEKTROTEHNIČAR ENERGETIKE – </a:t>
            </a:r>
            <a:r>
              <a:rPr lang="sr-Latn-RS" sz="2300" b="1" dirty="0" smtClean="0"/>
              <a:t>28</a:t>
            </a:r>
            <a:r>
              <a:rPr lang="sr-Latn-RS" sz="2300" b="1" dirty="0" smtClean="0"/>
              <a:t> </a:t>
            </a:r>
            <a:r>
              <a:rPr lang="sr-Latn-RS" sz="2300" b="1" dirty="0"/>
              <a:t>UČENIKA</a:t>
            </a:r>
          </a:p>
          <a:p>
            <a:r>
              <a:rPr lang="sr-Latn-RS" sz="2300" b="1" dirty="0" smtClean="0"/>
              <a:t>TEHNIČAR </a:t>
            </a:r>
            <a:r>
              <a:rPr lang="sr-Latn-RS" sz="2300" b="1" dirty="0"/>
              <a:t>INFORMACIONIH TEHNOLOGIJA – </a:t>
            </a:r>
            <a:r>
              <a:rPr lang="sr-Latn-RS" sz="2300" b="1" dirty="0" smtClean="0"/>
              <a:t>28</a:t>
            </a:r>
            <a:r>
              <a:rPr lang="sr-Latn-RS" sz="2300" b="1" dirty="0" smtClean="0"/>
              <a:t> </a:t>
            </a:r>
            <a:r>
              <a:rPr lang="sr-Latn-RS" sz="2300" b="1" dirty="0"/>
              <a:t>UČENIKA</a:t>
            </a:r>
          </a:p>
          <a:p>
            <a:r>
              <a:rPr lang="sr-Latn-RS" sz="2300" b="1" dirty="0" smtClean="0"/>
              <a:t>TEHNIČAR ZA ADMINISTRIRANJE </a:t>
            </a:r>
            <a:r>
              <a:rPr lang="sr-Latn-RS" sz="2300" b="1" dirty="0"/>
              <a:t>RAČUNARSKIH MREŽA – </a:t>
            </a:r>
            <a:r>
              <a:rPr lang="sr-Latn-RS" sz="2300" b="1" dirty="0" smtClean="0"/>
              <a:t>28</a:t>
            </a:r>
            <a:r>
              <a:rPr lang="sr-Latn-RS" sz="2300" b="1" dirty="0" smtClean="0"/>
              <a:t> </a:t>
            </a:r>
            <a:r>
              <a:rPr lang="sr-Latn-RS" sz="2300" b="1" dirty="0"/>
              <a:t>UČENIKA</a:t>
            </a:r>
          </a:p>
          <a:p>
            <a:r>
              <a:rPr lang="sr-Latn-RS" sz="2300" b="1" dirty="0"/>
              <a:t>ELEKTRIČAR (3 GOD.) – </a:t>
            </a:r>
            <a:r>
              <a:rPr lang="sr-Latn-RS" sz="2300" b="1" dirty="0" smtClean="0"/>
              <a:t>28</a:t>
            </a:r>
            <a:r>
              <a:rPr lang="sr-Latn-RS" sz="2300" b="1" dirty="0" smtClean="0"/>
              <a:t> </a:t>
            </a:r>
            <a:r>
              <a:rPr lang="sr-Latn-RS" sz="2300" b="1" dirty="0"/>
              <a:t>UČENIKA</a:t>
            </a:r>
            <a:br>
              <a:rPr lang="sr-Latn-RS" sz="2300" b="1" dirty="0"/>
            </a:br>
            <a:r>
              <a:rPr lang="sr-Latn-RS" sz="2300" b="1" dirty="0"/>
              <a:t/>
            </a:r>
            <a:br>
              <a:rPr lang="sr-Latn-RS" sz="2300" b="1" dirty="0"/>
            </a:br>
            <a:r>
              <a:rPr lang="sr-Latn-RS" sz="2300" b="1" u="sng" dirty="0"/>
              <a:t>SAOBRAĆAJ </a:t>
            </a:r>
          </a:p>
          <a:p>
            <a:r>
              <a:rPr lang="sr-Latn-RS" sz="2300" b="1" dirty="0"/>
              <a:t>TEHNIČAR DRUMSKOG SAOBRAĆAJA – </a:t>
            </a:r>
            <a:r>
              <a:rPr lang="sr-Latn-RS" sz="2300" b="1" dirty="0" smtClean="0"/>
              <a:t>56</a:t>
            </a:r>
            <a:r>
              <a:rPr lang="sr-Latn-RS" sz="2300" b="1" dirty="0" smtClean="0"/>
              <a:t> </a:t>
            </a:r>
            <a:r>
              <a:rPr lang="sr-Latn-RS" sz="2300" b="1" dirty="0"/>
              <a:t>UČENIKA (besplatna vozačka dozvola B kategorije)</a:t>
            </a:r>
          </a:p>
          <a:p>
            <a:r>
              <a:rPr lang="sr-Latn-RS" sz="2300" b="1" dirty="0"/>
              <a:t>VOZAČ MOTORNIH VOZILA (3 GOD.) – </a:t>
            </a:r>
            <a:r>
              <a:rPr lang="sr-Latn-RS" sz="2300" b="1" dirty="0" smtClean="0"/>
              <a:t>28</a:t>
            </a:r>
            <a:r>
              <a:rPr lang="sr-Latn-RS" sz="2300" b="1" dirty="0" smtClean="0"/>
              <a:t> </a:t>
            </a:r>
            <a:r>
              <a:rPr lang="sr-Latn-RS" sz="2300" b="1" dirty="0"/>
              <a:t>UČENIKA (besplatna vozačka dozvola C kategorije)</a:t>
            </a:r>
            <a:endParaRPr lang="en-US" sz="2300" b="1" dirty="0"/>
          </a:p>
        </p:txBody>
      </p:sp>
    </p:spTree>
    <p:extLst>
      <p:ext uri="{BB962C8B-B14F-4D97-AF65-F5344CB8AC3E}">
        <p14:creationId xmlns="" xmlns:p14="http://schemas.microsoft.com/office/powerpoint/2010/main" val="1101633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62" y="680310"/>
            <a:ext cx="9315005" cy="1068935"/>
          </a:xfrm>
        </p:spPr>
        <p:txBody>
          <a:bodyPr>
            <a:normAutofit/>
          </a:bodyPr>
          <a:lstStyle/>
          <a:p>
            <a:r>
              <a:rPr lang="sr-Latn-CS" altLang="sr-Latn-RS" sz="2800" dirty="0">
                <a:solidFill>
                  <a:schemeClr val="tx1"/>
                </a:solidFill>
              </a:rPr>
              <a:t>Besplatna obuka i polaganje vozačkog ispita</a:t>
            </a:r>
            <a:r>
              <a:rPr lang="sr-Latn-RS" altLang="sr-Latn-RS" sz="2600" dirty="0">
                <a:solidFill>
                  <a:schemeClr val="tx1"/>
                </a:solidFill>
              </a:rPr>
              <a:t> – C KATEGORIJA</a:t>
            </a:r>
            <a:endParaRPr lang="sr-Latn-RS" sz="2600" dirty="0">
              <a:solidFill>
                <a:schemeClr val="tx1"/>
              </a:solidFill>
            </a:endParaRPr>
          </a:p>
        </p:txBody>
      </p:sp>
      <p:pic>
        <p:nvPicPr>
          <p:cNvPr id="9" name="Picture 8"/>
          <p:cNvPicPr>
            <a:picLocks noChangeAspect="1"/>
          </p:cNvPicPr>
          <p:nvPr/>
        </p:nvPicPr>
        <p:blipFill>
          <a:blip r:embed="rId2" cstate="print"/>
          <a:stretch>
            <a:fillRect/>
          </a:stretch>
        </p:blipFill>
        <p:spPr>
          <a:xfrm>
            <a:off x="149762" y="22638"/>
            <a:ext cx="1953129" cy="866048"/>
          </a:xfrm>
          <a:prstGeom prst="rect">
            <a:avLst/>
          </a:prstGeom>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17899" y="1901950"/>
            <a:ext cx="5706079" cy="4886560"/>
          </a:xfrm>
          <a:prstGeom prst="rect">
            <a:avLst/>
          </a:prstGeom>
        </p:spPr>
      </p:pic>
    </p:spTree>
    <p:extLst>
      <p:ext uri="{BB962C8B-B14F-4D97-AF65-F5344CB8AC3E}">
        <p14:creationId xmlns="" xmlns:p14="http://schemas.microsoft.com/office/powerpoint/2010/main" val="3923485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65196" y="0"/>
            <a:ext cx="6871724" cy="6871975"/>
          </a:xfrm>
          <a:prstGeom prst="rect">
            <a:avLst/>
          </a:prstGeom>
        </p:spPr>
      </p:pic>
    </p:spTree>
    <p:extLst>
      <p:ext uri="{BB962C8B-B14F-4D97-AF65-F5344CB8AC3E}">
        <p14:creationId xmlns="" xmlns:p14="http://schemas.microsoft.com/office/powerpoint/2010/main" val="2805273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3740"/>
            <a:ext cx="9000445" cy="610820"/>
          </a:xfrm>
        </p:spPr>
        <p:txBody>
          <a:bodyPr>
            <a:normAutofit fontScale="90000"/>
          </a:bodyPr>
          <a:lstStyle/>
          <a:p>
            <a:r>
              <a:rPr lang="sr-Latn-RS" sz="2800" dirty="0"/>
              <a:t>OBUKA I POLAGANJE VOZAČKOG ISPITA – B KATEGORIJA </a:t>
            </a:r>
            <a:endParaRPr lang="en-US" sz="2800" dirty="0"/>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01670" y="2054654"/>
            <a:ext cx="3817625" cy="2595986"/>
          </a:xfrm>
        </p:spPr>
      </p:pic>
      <p:pic>
        <p:nvPicPr>
          <p:cNvPr id="4" name="Picture 3"/>
          <p:cNvPicPr>
            <a:picLocks noChangeAspect="1"/>
          </p:cNvPicPr>
          <p:nvPr/>
        </p:nvPicPr>
        <p:blipFill>
          <a:blip r:embed="rId3"/>
          <a:stretch>
            <a:fillRect/>
          </a:stretch>
        </p:blipFill>
        <p:spPr>
          <a:xfrm>
            <a:off x="143555" y="17940"/>
            <a:ext cx="1950889" cy="865707"/>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419295" y="2060404"/>
            <a:ext cx="3512215" cy="2436378"/>
          </a:xfrm>
          <a:prstGeom prst="rect">
            <a:avLst/>
          </a:prstGeom>
        </p:spPr>
      </p:pic>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07080" y="4616199"/>
            <a:ext cx="3359508" cy="2206752"/>
          </a:xfrm>
          <a:prstGeom prst="rect">
            <a:avLst/>
          </a:prstGeom>
        </p:spPr>
      </p:pic>
      <p:pic>
        <p:nvPicPr>
          <p:cNvPr id="8" name="Pictur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266588" y="4496782"/>
            <a:ext cx="3512216" cy="1986318"/>
          </a:xfrm>
          <a:prstGeom prst="rect">
            <a:avLst/>
          </a:prstGeom>
        </p:spPr>
      </p:pic>
    </p:spTree>
    <p:extLst>
      <p:ext uri="{BB962C8B-B14F-4D97-AF65-F5344CB8AC3E}">
        <p14:creationId xmlns="" xmlns:p14="http://schemas.microsoft.com/office/powerpoint/2010/main" val="175796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 y="1173686"/>
            <a:ext cx="9315004" cy="610820"/>
          </a:xfrm>
        </p:spPr>
        <p:txBody>
          <a:bodyPr>
            <a:normAutofit fontScale="90000"/>
          </a:bodyPr>
          <a:lstStyle/>
          <a:p>
            <a:r>
              <a:rPr lang="sr-Latn-CS" altLang="sr-Latn-RS" sz="2800" dirty="0"/>
              <a:t>Poseta sajmu automobila i učestvovanje na takmičenjima</a:t>
            </a:r>
            <a:r>
              <a:rPr lang="sr-Latn-RS" sz="2600" dirty="0"/>
              <a:t>:</a:t>
            </a:r>
          </a:p>
        </p:txBody>
      </p:sp>
      <p:pic>
        <p:nvPicPr>
          <p:cNvPr id="7" name="Picture 22" descr="Audi_R8_V12_TDI,,"/>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270046" y="2054655"/>
            <a:ext cx="4343400" cy="2900363"/>
          </a:xfrm>
          <a:noFill/>
        </p:spPr>
      </p:pic>
      <p:pic>
        <p:nvPicPr>
          <p:cNvPr id="9" name="Picture 8"/>
          <p:cNvPicPr>
            <a:picLocks noChangeAspect="1"/>
          </p:cNvPicPr>
          <p:nvPr/>
        </p:nvPicPr>
        <p:blipFill>
          <a:blip r:embed="rId3" cstate="print"/>
          <a:stretch>
            <a:fillRect/>
          </a:stretch>
        </p:blipFill>
        <p:spPr>
          <a:xfrm>
            <a:off x="149762" y="-83215"/>
            <a:ext cx="1953129" cy="916230"/>
          </a:xfrm>
          <a:prstGeom prst="rect">
            <a:avLst/>
          </a:prstGeom>
        </p:spPr>
      </p:pic>
      <p:pic>
        <p:nvPicPr>
          <p:cNvPr id="8" name="Picture 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a:xfrm>
            <a:off x="5146846" y="2054655"/>
            <a:ext cx="3835400" cy="2876550"/>
          </a:xfrm>
          <a:prstGeom prst="rect">
            <a:avLst/>
          </a:prstGeom>
          <a:noFill/>
        </p:spPr>
      </p:pic>
      <p:pic>
        <p:nvPicPr>
          <p:cNvPr id="10" name="Picture 12" descr="SSA4332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a:xfrm>
            <a:off x="3405156" y="3978705"/>
            <a:ext cx="3097213" cy="1905000"/>
          </a:xfrm>
          <a:prstGeom prst="rect">
            <a:avLst/>
          </a:prstGeom>
          <a:noFill/>
        </p:spPr>
      </p:pic>
      <p:pic>
        <p:nvPicPr>
          <p:cNvPr id="13"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 y="4868457"/>
            <a:ext cx="1217016" cy="1989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886645" y="4937718"/>
            <a:ext cx="1257355" cy="1920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6"/>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190643" y="4868457"/>
            <a:ext cx="1245177" cy="1989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8"/>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547090" y="4931205"/>
            <a:ext cx="1339555" cy="1954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395282" y="4868457"/>
            <a:ext cx="1176677" cy="1989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1183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out)">
                                      <p:cBhvr>
                                        <p:cTn id="7" dur="2000"/>
                                        <p:tgtEl>
                                          <p:spTgt spid="14"/>
                                        </p:tgtEl>
                                      </p:cBhvr>
                                    </p:animEffect>
                                  </p:childTnLst>
                                </p:cTn>
                              </p:par>
                              <p:par>
                                <p:cTn id="8" presetID="13" presetClass="entr" presetSubtype="3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plus(out)">
                                      <p:cBhvr>
                                        <p:cTn id="10" dur="2000"/>
                                        <p:tgtEl>
                                          <p:spTgt spid="13"/>
                                        </p:tgtEl>
                                      </p:cBhvr>
                                    </p:animEffect>
                                  </p:childTnLst>
                                </p:cTn>
                              </p:par>
                            </p:childTnLst>
                          </p:cTn>
                        </p:par>
                        <p:par>
                          <p:cTn id="11" fill="hold">
                            <p:stCondLst>
                              <p:cond delay="2000"/>
                            </p:stCondLst>
                            <p:childTnLst>
                              <p:par>
                                <p:cTn id="12" presetID="2" presetClass="entr" presetSubtype="9"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2000" fill="hold"/>
                                        <p:tgtEl>
                                          <p:spTgt spid="15"/>
                                        </p:tgtEl>
                                        <p:attrNameLst>
                                          <p:attrName>ppt_x</p:attrName>
                                        </p:attrNameLst>
                                      </p:cBhvr>
                                      <p:tavLst>
                                        <p:tav tm="0">
                                          <p:val>
                                            <p:strVal val="0-#ppt_w/2"/>
                                          </p:val>
                                        </p:tav>
                                        <p:tav tm="100000">
                                          <p:val>
                                            <p:strVal val="#ppt_x"/>
                                          </p:val>
                                        </p:tav>
                                      </p:tavLst>
                                    </p:anim>
                                    <p:anim calcmode="lin" valueType="num">
                                      <p:cBhvr additive="base">
                                        <p:cTn id="15" dur="20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3"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0-#ppt_h/2"/>
                                          </p:val>
                                        </p:tav>
                                        <p:tav tm="100000">
                                          <p:val>
                                            <p:strVal val="#ppt_y"/>
                                          </p:val>
                                        </p:tav>
                                      </p:tavLst>
                                    </p:anim>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447188"/>
            <a:ext cx="7524003" cy="1149352"/>
          </a:xfrm>
        </p:spPr>
        <p:txBody>
          <a:bodyPr>
            <a:normAutofit/>
          </a:bodyPr>
          <a:lstStyle/>
          <a:p>
            <a:r>
              <a:rPr lang="sr-Latn-RS" sz="2800" dirty="0" smtClean="0"/>
              <a:t>TEHNIČAR </a:t>
            </a:r>
            <a:r>
              <a:rPr lang="sr-Latn-RS" sz="2800" dirty="0" smtClean="0"/>
              <a:t>ZA   ADMINISTRIRANJE RAČUNARSKIH MREŽA </a:t>
            </a:r>
            <a:endParaRPr lang="sr-Latn-RS" sz="2600" dirty="0"/>
          </a:p>
        </p:txBody>
      </p:sp>
      <p:sp>
        <p:nvSpPr>
          <p:cNvPr id="3" name="Content Placeholder 2"/>
          <p:cNvSpPr>
            <a:spLocks noGrp="1"/>
          </p:cNvSpPr>
          <p:nvPr>
            <p:ph idx="4294967295"/>
          </p:nvPr>
        </p:nvSpPr>
        <p:spPr>
          <a:xfrm>
            <a:off x="0" y="2076450"/>
            <a:ext cx="8704263" cy="1811338"/>
          </a:xfrm>
        </p:spPr>
        <p:txBody>
          <a:bodyPr>
            <a:normAutofit/>
          </a:bodyPr>
          <a:lstStyle/>
          <a:p>
            <a:pPr marL="0" indent="0" algn="just">
              <a:buNone/>
            </a:pPr>
            <a:r>
              <a:rPr lang="sr-Latn-RS" dirty="0"/>
              <a:t>Je novo, moderno zanimanje. Školovanje za ovo zanimanje, na nivou srednjeg stručnog obrazovanja, je počelo 2006. godine kao ogledno. Potreba za školovanjem za ovo zanimanjem se nametnula zbog naglog tehnološkog razvoja računarske tehnike i računarskih mreža.</a:t>
            </a:r>
            <a:endParaRPr lang="ru-RU" dirty="0"/>
          </a:p>
        </p:txBody>
      </p:sp>
      <p:pic>
        <p:nvPicPr>
          <p:cNvPr id="5" name="Picture 4"/>
          <p:cNvPicPr>
            <a:picLocks noChangeAspect="1"/>
          </p:cNvPicPr>
          <p:nvPr/>
        </p:nvPicPr>
        <p:blipFill>
          <a:blip r:embed="rId3" cstate="print"/>
          <a:stretch>
            <a:fillRect/>
          </a:stretch>
        </p:blipFill>
        <p:spPr>
          <a:xfrm>
            <a:off x="372764" y="68242"/>
            <a:ext cx="1679754" cy="672075"/>
          </a:xfrm>
          <a:prstGeom prst="rect">
            <a:avLst/>
          </a:prstGeom>
        </p:spPr>
      </p:pic>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612075" y="5068639"/>
            <a:ext cx="2421872" cy="1816404"/>
          </a:xfrm>
          <a:prstGeom prst="rect">
            <a:avLst/>
          </a:prstGeom>
        </p:spPr>
      </p:pic>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696111" y="3686565"/>
            <a:ext cx="3447889" cy="3160068"/>
          </a:xfrm>
          <a:prstGeom prst="rect">
            <a:avLst/>
          </a:prstGeom>
        </p:spPr>
      </p:pic>
      <p:pic>
        <p:nvPicPr>
          <p:cNvPr id="13" name="Picture 1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3707705"/>
            <a:ext cx="4185236" cy="3138928"/>
          </a:xfrm>
          <a:prstGeom prst="rect">
            <a:avLst/>
          </a:prstGeom>
        </p:spPr>
      </p:pic>
      <p:pic>
        <p:nvPicPr>
          <p:cNvPr id="14" name="Picture 1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5519025"/>
            <a:ext cx="1770143" cy="1327608"/>
          </a:xfrm>
          <a:prstGeom prst="rect">
            <a:avLst/>
          </a:prstGeom>
        </p:spPr>
      </p:pic>
      <p:pic>
        <p:nvPicPr>
          <p:cNvPr id="12" name="Picture 1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144293" y="3686565"/>
            <a:ext cx="2183459" cy="1637594"/>
          </a:xfrm>
          <a:prstGeom prst="rect">
            <a:avLst/>
          </a:prstGeom>
        </p:spPr>
      </p:pic>
    </p:spTree>
    <p:extLst>
      <p:ext uri="{BB962C8B-B14F-4D97-AF65-F5344CB8AC3E}">
        <p14:creationId xmlns="" xmlns:p14="http://schemas.microsoft.com/office/powerpoint/2010/main" val="309206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4294967295"/>
          </p:nvPr>
        </p:nvSpPr>
        <p:spPr>
          <a:xfrm>
            <a:off x="0" y="2093913"/>
            <a:ext cx="4040188" cy="487362"/>
          </a:xfrm>
        </p:spPr>
        <p:txBody>
          <a:bodyPr>
            <a:normAutofit/>
          </a:bodyPr>
          <a:lstStyle/>
          <a:p>
            <a:r>
              <a:rPr lang="sr-Latn-RS" dirty="0"/>
              <a:t>U</a:t>
            </a:r>
            <a:r>
              <a:rPr lang="ru-RU" dirty="0"/>
              <a:t>čenici se osposobljavaju za</a:t>
            </a:r>
            <a:r>
              <a:rPr lang="sr-Latn-RS" dirty="0"/>
              <a:t>:</a:t>
            </a:r>
          </a:p>
        </p:txBody>
      </p:sp>
      <p:sp>
        <p:nvSpPr>
          <p:cNvPr id="6" name="Content Placeholder 5"/>
          <p:cNvSpPr>
            <a:spLocks noGrp="1"/>
          </p:cNvSpPr>
          <p:nvPr>
            <p:ph sz="half" idx="4294967295"/>
          </p:nvPr>
        </p:nvSpPr>
        <p:spPr>
          <a:xfrm>
            <a:off x="0" y="2684463"/>
            <a:ext cx="4703763" cy="3798887"/>
          </a:xfrm>
        </p:spPr>
        <p:txBody>
          <a:bodyPr>
            <a:normAutofit fontScale="92500" lnSpcReduction="20000"/>
          </a:bodyPr>
          <a:lstStyle/>
          <a:p>
            <a:r>
              <a:rPr lang="sr-Latn-RS" dirty="0"/>
              <a:t>Postavljanje računarske mrežne opreme na osnovu projektne dokumentacije</a:t>
            </a:r>
          </a:p>
          <a:p>
            <a:r>
              <a:rPr lang="sr-Latn-RS" dirty="0"/>
              <a:t>Umrežavanje računarske opreme</a:t>
            </a:r>
          </a:p>
          <a:p>
            <a:r>
              <a:rPr lang="sr-Latn-RS" dirty="0"/>
              <a:t>Održavanje i nadzor računarske opreme i mreža</a:t>
            </a:r>
          </a:p>
          <a:p>
            <a:r>
              <a:rPr lang="sr-Latn-RS" dirty="0"/>
              <a:t>instaliranje i održavanje pasivne i aktivne mrežne opreme</a:t>
            </a:r>
          </a:p>
          <a:p>
            <a:r>
              <a:rPr lang="sr-Latn-RS" dirty="0"/>
              <a:t>implementaciju, podešavanje i održavanje računarskih mreža</a:t>
            </a:r>
          </a:p>
          <a:p>
            <a:r>
              <a:rPr lang="sr-Latn-RS" dirty="0"/>
              <a:t>rad sa bazama podataka</a:t>
            </a:r>
          </a:p>
          <a:p>
            <a:r>
              <a:rPr lang="sr-Latn-RS" dirty="0"/>
              <a:t>rad sa multimedijalnim softverom</a:t>
            </a:r>
          </a:p>
          <a:p>
            <a:r>
              <a:rPr lang="sr-Latn-RS" dirty="0"/>
              <a:t>izradu interenet prezentacija</a:t>
            </a:r>
          </a:p>
          <a:p>
            <a:endParaRPr lang="sr-Latn-RS" dirty="0"/>
          </a:p>
          <a:p>
            <a:pPr marL="0" indent="0">
              <a:buNone/>
            </a:pPr>
            <a:endParaRPr lang="en-US" dirty="0"/>
          </a:p>
        </p:txBody>
      </p:sp>
      <p:sp>
        <p:nvSpPr>
          <p:cNvPr id="8" name="Content Placeholder 7"/>
          <p:cNvSpPr>
            <a:spLocks noGrp="1"/>
          </p:cNvSpPr>
          <p:nvPr>
            <p:ph sz="quarter" idx="4294967295"/>
          </p:nvPr>
        </p:nvSpPr>
        <p:spPr>
          <a:xfrm>
            <a:off x="5049838" y="2684463"/>
            <a:ext cx="4094162" cy="3798887"/>
          </a:xfrm>
        </p:spPr>
        <p:txBody>
          <a:bodyPr>
            <a:normAutofit fontScale="62500" lnSpcReduction="20000"/>
          </a:bodyPr>
          <a:lstStyle/>
          <a:p>
            <a:r>
              <a:rPr lang="sr-Latn-RS" sz="2800" dirty="0"/>
              <a:t>Administrator dodeljuje mrežne adrese.</a:t>
            </a:r>
          </a:p>
          <a:p>
            <a:r>
              <a:rPr lang="sr-Latn-RS" sz="2800" dirty="0"/>
              <a:t>Dodela prava korisnicima.</a:t>
            </a:r>
          </a:p>
          <a:p>
            <a:r>
              <a:rPr lang="sr-Latn-RS" sz="2800" dirty="0"/>
              <a:t>Dodela IP adresa uređajima vezanim u mrežu. </a:t>
            </a:r>
          </a:p>
          <a:p>
            <a:r>
              <a:rPr lang="sr-Latn-RS" sz="2800" dirty="0"/>
              <a:t>Administrator postiže određenu kontrolu nad korisnicima mreže.</a:t>
            </a:r>
          </a:p>
          <a:p>
            <a:r>
              <a:rPr lang="sr-Latn-RS" sz="2800" dirty="0"/>
              <a:t>Pored toga, zadaci administaroira su i održavanje mrežne opreme, podešavanje računara, štampača i druge mrežne opreme, čuvanje dokumentacije i kopija mrežnog sistema.</a:t>
            </a:r>
            <a:endParaRPr lang="en-US" sz="2600" dirty="0"/>
          </a:p>
        </p:txBody>
      </p:sp>
      <p:sp>
        <p:nvSpPr>
          <p:cNvPr id="2" name="Text Placeholder 1"/>
          <p:cNvSpPr>
            <a:spLocks noGrp="1"/>
          </p:cNvSpPr>
          <p:nvPr>
            <p:ph type="body" sz="quarter" idx="4294967295"/>
          </p:nvPr>
        </p:nvSpPr>
        <p:spPr>
          <a:xfrm>
            <a:off x="5102225" y="1952625"/>
            <a:ext cx="4041775" cy="639763"/>
          </a:xfrm>
        </p:spPr>
        <p:txBody>
          <a:bodyPr>
            <a:normAutofit/>
          </a:bodyPr>
          <a:lstStyle/>
          <a:p>
            <a:r>
              <a:rPr lang="sr-Latn-RS" dirty="0"/>
              <a:t>Uloga administratora u firmi</a:t>
            </a:r>
          </a:p>
        </p:txBody>
      </p:sp>
      <p:sp>
        <p:nvSpPr>
          <p:cNvPr id="9" name="Title 1"/>
          <p:cNvSpPr txBox="1">
            <a:spLocks/>
          </p:cNvSpPr>
          <p:nvPr/>
        </p:nvSpPr>
        <p:spPr>
          <a:xfrm>
            <a:off x="440895" y="1379475"/>
            <a:ext cx="8229600" cy="610820"/>
          </a:xfrm>
          <a:prstGeom prst="rect">
            <a:avLst/>
          </a:prstGeom>
          <a:effectLst>
            <a:outerShdw blurRad="50800" dist="38100" dir="2700000" algn="tl" rotWithShape="0">
              <a:prstClr val="black">
                <a:alpha val="60000"/>
              </a:prstClr>
            </a:outerShdw>
          </a:effectLst>
        </p:spPr>
        <p:txBody>
          <a:bodyPr vert="horz" lIns="91440" tIns="45720" rIns="91440" bIns="45720" rtlCol="0" anchor="ctr">
            <a:normAutofit fontScale="77500" lnSpcReduction="20000"/>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sr-Latn-RS" sz="2800" dirty="0">
                <a:solidFill>
                  <a:prstClr val="white"/>
                </a:solidFill>
              </a:rPr>
              <a:t> </a:t>
            </a:r>
            <a:r>
              <a:rPr lang="sr-Latn-RS" sz="2800" dirty="0" smtClean="0"/>
              <a:t>TEHNIČAR ZA   ADMINISTRIRANJE RAČUNARSKIH MREŽA </a:t>
            </a:r>
            <a:endParaRPr lang="sr-Latn-RS" sz="2800" b="1" dirty="0">
              <a:solidFill>
                <a:prstClr val="white"/>
              </a:solidFill>
            </a:endParaRPr>
          </a:p>
        </p:txBody>
      </p:sp>
      <p:pic>
        <p:nvPicPr>
          <p:cNvPr id="11" name="Picture 10"/>
          <p:cNvPicPr>
            <a:picLocks noChangeAspect="1"/>
          </p:cNvPicPr>
          <p:nvPr/>
        </p:nvPicPr>
        <p:blipFill>
          <a:blip r:embed="rId2" cstate="print"/>
          <a:stretch>
            <a:fillRect/>
          </a:stretch>
        </p:blipFill>
        <p:spPr>
          <a:xfrm>
            <a:off x="448965" y="-83215"/>
            <a:ext cx="1435296" cy="977486"/>
          </a:xfrm>
          <a:prstGeom prst="rect">
            <a:avLst/>
          </a:prstGeom>
        </p:spPr>
      </p:pic>
    </p:spTree>
    <p:extLst>
      <p:ext uri="{BB962C8B-B14F-4D97-AF65-F5344CB8AC3E}">
        <p14:creationId xmlns="" xmlns:p14="http://schemas.microsoft.com/office/powerpoint/2010/main" val="3848370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447187"/>
            <a:ext cx="7524003" cy="1302057"/>
          </a:xfrm>
        </p:spPr>
        <p:txBody>
          <a:bodyPr>
            <a:normAutofit/>
          </a:bodyPr>
          <a:lstStyle/>
          <a:p>
            <a:r>
              <a:rPr lang="sr-Latn-RS" sz="2400" dirty="0" smtClean="0"/>
              <a:t>TEHNIČAR ZA   ADMINISTRIRANJE </a:t>
            </a:r>
            <a:r>
              <a:rPr lang="sr-Latn-RS" sz="2400" dirty="0"/>
              <a:t>RAČUNARSKIH MREŽA </a:t>
            </a:r>
            <a:endParaRPr lang="sr-Latn-RS" sz="2600" dirty="0"/>
          </a:p>
        </p:txBody>
      </p:sp>
      <p:sp>
        <p:nvSpPr>
          <p:cNvPr id="3" name="Content Placeholder 2"/>
          <p:cNvSpPr>
            <a:spLocks noGrp="1"/>
          </p:cNvSpPr>
          <p:nvPr>
            <p:ph idx="4294967295"/>
          </p:nvPr>
        </p:nvSpPr>
        <p:spPr>
          <a:xfrm>
            <a:off x="0" y="2032000"/>
            <a:ext cx="8229600" cy="1549400"/>
          </a:xfrm>
        </p:spPr>
        <p:txBody>
          <a:bodyPr>
            <a:normAutofit fontScale="92500"/>
          </a:bodyPr>
          <a:lstStyle/>
          <a:p>
            <a:pPr marL="0" indent="0" algn="just">
              <a:buNone/>
            </a:pPr>
            <a:r>
              <a:rPr lang="sr-Latn-RS" dirty="0"/>
              <a:t>Učenici koji se opredele za ovo zanimanje rade u malim grupama po posebnim nastavnim planovima, sa puno laboratorijskih vežbi i praktičnih aktivnosti. Tehnička škola poseduje kompletnu mrežnu infrastrukturu u 6 informatičkih kabineta (3 LAN i 3 WiFi mreže). Server sobu sa najnovijim HP  proliant gen8 serverom. IP kamere, switcheve, routere, TL utičnice itd.</a:t>
            </a:r>
          </a:p>
        </p:txBody>
      </p:sp>
      <p:pic>
        <p:nvPicPr>
          <p:cNvPr id="5" name="Picture 4"/>
          <p:cNvPicPr>
            <a:picLocks noChangeAspect="1"/>
          </p:cNvPicPr>
          <p:nvPr/>
        </p:nvPicPr>
        <p:blipFill>
          <a:blip r:embed="rId2" cstate="print"/>
          <a:stretch>
            <a:fillRect/>
          </a:stretch>
        </p:blipFill>
        <p:spPr>
          <a:xfrm>
            <a:off x="527568" y="3581705"/>
            <a:ext cx="4390080" cy="3029155"/>
          </a:xfrm>
          <a:prstGeom prst="rect">
            <a:avLst/>
          </a:prstGeom>
        </p:spPr>
      </p:pic>
      <p:pic>
        <p:nvPicPr>
          <p:cNvPr id="8" name="Picture 7"/>
          <p:cNvPicPr>
            <a:picLocks noChangeAspect="1"/>
          </p:cNvPicPr>
          <p:nvPr/>
        </p:nvPicPr>
        <p:blipFill>
          <a:blip r:embed="rId3" cstate="print"/>
          <a:stretch>
            <a:fillRect/>
          </a:stretch>
        </p:blipFill>
        <p:spPr>
          <a:xfrm>
            <a:off x="4967036" y="3734410"/>
            <a:ext cx="3421021" cy="2876450"/>
          </a:xfrm>
          <a:prstGeom prst="rect">
            <a:avLst/>
          </a:prstGeom>
        </p:spPr>
      </p:pic>
      <p:pic>
        <p:nvPicPr>
          <p:cNvPr id="11" name="Picture 10"/>
          <p:cNvPicPr>
            <a:picLocks noChangeAspect="1"/>
          </p:cNvPicPr>
          <p:nvPr/>
        </p:nvPicPr>
        <p:blipFill>
          <a:blip r:embed="rId4" cstate="print"/>
          <a:stretch>
            <a:fillRect/>
          </a:stretch>
        </p:blipFill>
        <p:spPr>
          <a:xfrm>
            <a:off x="448965" y="-83215"/>
            <a:ext cx="1435296" cy="977486"/>
          </a:xfrm>
          <a:prstGeom prst="rect">
            <a:avLst/>
          </a:prstGeom>
        </p:spPr>
      </p:pic>
    </p:spTree>
    <p:extLst>
      <p:ext uri="{BB962C8B-B14F-4D97-AF65-F5344CB8AC3E}">
        <p14:creationId xmlns="" xmlns:p14="http://schemas.microsoft.com/office/powerpoint/2010/main" val="338150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447187"/>
            <a:ext cx="7524003" cy="1302057"/>
          </a:xfrm>
        </p:spPr>
        <p:txBody>
          <a:bodyPr>
            <a:normAutofit/>
          </a:bodyPr>
          <a:lstStyle/>
          <a:p>
            <a:r>
              <a:rPr lang="sr-Latn-RS" sz="2400" dirty="0"/>
              <a:t>Praktična nastava u TELEKOMU SRBIJA</a:t>
            </a:r>
            <a:endParaRPr lang="sr-Latn-RS" sz="2600" dirty="0"/>
          </a:p>
        </p:txBody>
      </p:sp>
      <p:pic>
        <p:nvPicPr>
          <p:cNvPr id="11" name="Picture 10"/>
          <p:cNvPicPr>
            <a:picLocks noChangeAspect="1"/>
          </p:cNvPicPr>
          <p:nvPr/>
        </p:nvPicPr>
        <p:blipFill>
          <a:blip r:embed="rId3" cstate="print"/>
          <a:stretch>
            <a:fillRect/>
          </a:stretch>
        </p:blipFill>
        <p:spPr>
          <a:xfrm>
            <a:off x="448965" y="-83215"/>
            <a:ext cx="1435296" cy="977486"/>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93640" y="1981341"/>
            <a:ext cx="3350360" cy="4467146"/>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1981340"/>
            <a:ext cx="5793640" cy="4345230"/>
          </a:xfrm>
          <a:prstGeom prst="rect">
            <a:avLst/>
          </a:prstGeom>
        </p:spPr>
      </p:pic>
      <p:pic>
        <p:nvPicPr>
          <p:cNvPr id="10" name="Picture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160074" y="4553937"/>
            <a:ext cx="4124280" cy="2304063"/>
          </a:xfrm>
          <a:prstGeom prst="rect">
            <a:avLst/>
          </a:prstGeom>
        </p:spPr>
      </p:pic>
      <p:pic>
        <p:nvPicPr>
          <p:cNvPr id="6" name="Picture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781523" y="4553937"/>
            <a:ext cx="3359510" cy="2304063"/>
          </a:xfrm>
          <a:prstGeom prst="rect">
            <a:avLst/>
          </a:prstGeom>
        </p:spPr>
      </p:pic>
      <p:pic>
        <p:nvPicPr>
          <p:cNvPr id="12" name="Picture 1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2653" y="4549958"/>
            <a:ext cx="2865868" cy="2308042"/>
          </a:xfrm>
          <a:prstGeom prst="rect">
            <a:avLst/>
          </a:prstGeom>
        </p:spPr>
      </p:pic>
    </p:spTree>
    <p:extLst>
      <p:ext uri="{BB962C8B-B14F-4D97-AF65-F5344CB8AC3E}">
        <p14:creationId xmlns="" xmlns:p14="http://schemas.microsoft.com/office/powerpoint/2010/main" val="3266760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606" y="894271"/>
            <a:ext cx="7187674" cy="866659"/>
          </a:xfrm>
        </p:spPr>
        <p:txBody>
          <a:bodyPr>
            <a:normAutofit fontScale="90000"/>
          </a:bodyPr>
          <a:lstStyle/>
          <a:p>
            <a:r>
              <a:rPr lang="en-US" sz="2800" dirty="0"/>
              <a:t/>
            </a:r>
            <a:br>
              <a:rPr lang="en-US" sz="2800" dirty="0"/>
            </a:br>
            <a:r>
              <a:rPr lang="en-US" sz="2800" dirty="0"/>
              <a:t/>
            </a:r>
            <a:br>
              <a:rPr lang="en-US" sz="2800" dirty="0"/>
            </a:br>
            <a:r>
              <a:rPr lang="sr-Latn-RS" sz="2800" dirty="0" smtClean="0">
                <a:solidFill>
                  <a:schemeClr val="tx1"/>
                </a:solidFill>
              </a:rPr>
              <a:t>TEHNIČAR INFORMACIONIH TEHNOLOGIJA</a:t>
            </a:r>
            <a:endParaRPr lang="sr-Latn-RS" sz="2600" dirty="0">
              <a:solidFill>
                <a:schemeClr val="tx1"/>
              </a:solidFill>
            </a:endParaRPr>
          </a:p>
        </p:txBody>
      </p:sp>
      <p:sp>
        <p:nvSpPr>
          <p:cNvPr id="3" name="Content Placeholder 2"/>
          <p:cNvSpPr>
            <a:spLocks noGrp="1"/>
          </p:cNvSpPr>
          <p:nvPr>
            <p:ph idx="1"/>
          </p:nvPr>
        </p:nvSpPr>
        <p:spPr>
          <a:xfrm>
            <a:off x="211673" y="2075795"/>
            <a:ext cx="8704184" cy="1658615"/>
          </a:xfrm>
        </p:spPr>
        <p:txBody>
          <a:bodyPr>
            <a:normAutofit/>
          </a:bodyPr>
          <a:lstStyle/>
          <a:p>
            <a:pPr marL="0" indent="0" algn="just">
              <a:buNone/>
            </a:pPr>
            <a:r>
              <a:rPr lang="sr-Latn-RS" b="1" dirty="0"/>
              <a:t>je obrazovni profil usmeren ka osposobljavanju učenika za izradu softverskih aplikacija, kreiranju i razvijanju baza podataka, statičkih i dinamičkih veb prezentacija i održavanju i proveri sigurnosti informacionih sistema.</a:t>
            </a:r>
            <a:endParaRPr lang="ru-RU" b="1" dirty="0"/>
          </a:p>
        </p:txBody>
      </p:sp>
      <p:pic>
        <p:nvPicPr>
          <p:cNvPr id="5" name="Picture 4"/>
          <p:cNvPicPr>
            <a:picLocks noChangeAspect="1"/>
          </p:cNvPicPr>
          <p:nvPr/>
        </p:nvPicPr>
        <p:blipFill>
          <a:blip r:embed="rId3" cstate="print"/>
          <a:stretch>
            <a:fillRect/>
          </a:stretch>
        </p:blipFill>
        <p:spPr>
          <a:xfrm>
            <a:off x="448965" y="-83215"/>
            <a:ext cx="1435296" cy="977486"/>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07471" y="4039820"/>
            <a:ext cx="2869887" cy="2039130"/>
          </a:xfrm>
          <a:prstGeom prst="rect">
            <a:avLst/>
          </a:prstGeom>
        </p:spPr>
      </p:pic>
      <p:pic>
        <p:nvPicPr>
          <p:cNvPr id="9" name="Picture 8"/>
          <p:cNvPicPr>
            <a:picLocks noChangeAspect="1"/>
          </p:cNvPicPr>
          <p:nvPr/>
        </p:nvPicPr>
        <p:blipFill>
          <a:blip r:embed="rId5" cstate="print"/>
          <a:stretch>
            <a:fillRect/>
          </a:stretch>
        </p:blipFill>
        <p:spPr>
          <a:xfrm>
            <a:off x="3327584" y="4049275"/>
            <a:ext cx="2560116" cy="2050133"/>
          </a:xfrm>
          <a:prstGeom prst="rect">
            <a:avLst/>
          </a:prstGeom>
        </p:spPr>
      </p:pic>
      <p:pic>
        <p:nvPicPr>
          <p:cNvPr id="10" name="Picture 9"/>
          <p:cNvPicPr>
            <a:picLocks noChangeAspect="1"/>
          </p:cNvPicPr>
          <p:nvPr/>
        </p:nvPicPr>
        <p:blipFill>
          <a:blip r:embed="rId6" cstate="print"/>
          <a:stretch>
            <a:fillRect/>
          </a:stretch>
        </p:blipFill>
        <p:spPr>
          <a:xfrm>
            <a:off x="214043" y="4039820"/>
            <a:ext cx="2893770" cy="2069045"/>
          </a:xfrm>
          <a:prstGeom prst="rect">
            <a:avLst/>
          </a:prstGeom>
        </p:spPr>
      </p:pic>
      <p:pic>
        <p:nvPicPr>
          <p:cNvPr id="11" name="Picture 10"/>
          <p:cNvPicPr>
            <a:picLocks noChangeAspect="1"/>
          </p:cNvPicPr>
          <p:nvPr/>
        </p:nvPicPr>
        <p:blipFill>
          <a:blip r:embed="rId7" cstate="print"/>
          <a:stretch>
            <a:fillRect/>
          </a:stretch>
        </p:blipFill>
        <p:spPr>
          <a:xfrm>
            <a:off x="2586835" y="5669643"/>
            <a:ext cx="1140939" cy="938802"/>
          </a:xfrm>
          <a:prstGeom prst="rect">
            <a:avLst/>
          </a:prstGeom>
        </p:spPr>
      </p:pic>
      <p:pic>
        <p:nvPicPr>
          <p:cNvPr id="12" name="Picture 11"/>
          <p:cNvPicPr>
            <a:picLocks noChangeAspect="1"/>
          </p:cNvPicPr>
          <p:nvPr/>
        </p:nvPicPr>
        <p:blipFill>
          <a:blip r:embed="rId8" cstate="print"/>
          <a:stretch>
            <a:fillRect/>
          </a:stretch>
        </p:blipFill>
        <p:spPr>
          <a:xfrm>
            <a:off x="5047822" y="5719575"/>
            <a:ext cx="1679755" cy="888870"/>
          </a:xfrm>
          <a:prstGeom prst="rect">
            <a:avLst/>
          </a:prstGeom>
        </p:spPr>
      </p:pic>
      <p:pic>
        <p:nvPicPr>
          <p:cNvPr id="13" name="Picture 12"/>
          <p:cNvPicPr>
            <a:picLocks noChangeAspect="1"/>
          </p:cNvPicPr>
          <p:nvPr/>
        </p:nvPicPr>
        <p:blipFill>
          <a:blip r:embed="rId9" cstate="print"/>
          <a:stretch>
            <a:fillRect/>
          </a:stretch>
        </p:blipFill>
        <p:spPr>
          <a:xfrm>
            <a:off x="211673" y="5705365"/>
            <a:ext cx="1022920" cy="903080"/>
          </a:xfrm>
          <a:prstGeom prst="rect">
            <a:avLst/>
          </a:prstGeom>
        </p:spPr>
      </p:pic>
      <p:pic>
        <p:nvPicPr>
          <p:cNvPr id="14" name="Picture 13"/>
          <p:cNvPicPr>
            <a:picLocks noChangeAspect="1"/>
          </p:cNvPicPr>
          <p:nvPr/>
        </p:nvPicPr>
        <p:blipFill>
          <a:blip r:embed="rId10" cstate="print"/>
          <a:stretch>
            <a:fillRect/>
          </a:stretch>
        </p:blipFill>
        <p:spPr>
          <a:xfrm>
            <a:off x="7931511" y="5732014"/>
            <a:ext cx="1045848" cy="933793"/>
          </a:xfrm>
          <a:prstGeom prst="rect">
            <a:avLst/>
          </a:prstGeom>
        </p:spPr>
      </p:pic>
    </p:spTree>
    <p:extLst>
      <p:ext uri="{BB962C8B-B14F-4D97-AF65-F5344CB8AC3E}">
        <p14:creationId xmlns="" xmlns:p14="http://schemas.microsoft.com/office/powerpoint/2010/main" val="3252662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40895" y="2093877"/>
            <a:ext cx="4040188" cy="487057"/>
          </a:xfrm>
        </p:spPr>
        <p:txBody>
          <a:bodyPr>
            <a:normAutofit/>
          </a:bodyPr>
          <a:lstStyle/>
          <a:p>
            <a:r>
              <a:rPr lang="sr-Latn-RS" b="1" dirty="0"/>
              <a:t>U</a:t>
            </a:r>
            <a:r>
              <a:rPr lang="ru-RU" b="1" dirty="0"/>
              <a:t>čenici se osposobljavaju za</a:t>
            </a:r>
            <a:r>
              <a:rPr lang="sr-Latn-RS" b="1" dirty="0"/>
              <a:t>:</a:t>
            </a:r>
          </a:p>
        </p:txBody>
      </p:sp>
      <p:sp>
        <p:nvSpPr>
          <p:cNvPr id="6" name="Content Placeholder 5"/>
          <p:cNvSpPr>
            <a:spLocks noGrp="1"/>
          </p:cNvSpPr>
          <p:nvPr>
            <p:ph sz="half" idx="2"/>
          </p:nvPr>
        </p:nvSpPr>
        <p:spPr>
          <a:xfrm>
            <a:off x="173415" y="2684516"/>
            <a:ext cx="4703995" cy="4173484"/>
          </a:xfrm>
        </p:spPr>
        <p:txBody>
          <a:bodyPr>
            <a:normAutofit fontScale="92500" lnSpcReduction="10000"/>
          </a:bodyPr>
          <a:lstStyle/>
          <a:p>
            <a:r>
              <a:rPr lang="sr-Latn-RS" b="1" dirty="0"/>
              <a:t>Postavljanje i održavanje operativnog sistema računara</a:t>
            </a:r>
          </a:p>
          <a:p>
            <a:r>
              <a:rPr lang="sr-Latn-RS" b="1" dirty="0"/>
              <a:t>Kreiranje, održavanje, ažuriranje sadržaja i provera sigurnosti platformi za Internet servise</a:t>
            </a:r>
          </a:p>
          <a:p>
            <a:r>
              <a:rPr lang="sr-Latn-RS" b="1" dirty="0"/>
              <a:t>Izrada desktop aplikacija</a:t>
            </a:r>
          </a:p>
          <a:p>
            <a:r>
              <a:rPr lang="sr-Latn-RS" b="1" dirty="0"/>
              <a:t>Izrada statičkih i dinamičkih veb prezentacija i veb aplikacija i njihovo implementiranje</a:t>
            </a:r>
          </a:p>
          <a:p>
            <a:r>
              <a:rPr lang="sr-Latn-RS" b="1" dirty="0"/>
              <a:t>Kreiranje, modelovanje i razvijanje baze podataka</a:t>
            </a:r>
          </a:p>
          <a:p>
            <a:r>
              <a:rPr lang="sr-Latn-RS" b="1" dirty="0"/>
              <a:t>Održavanje i provera siguranosti informacionih sistema</a:t>
            </a:r>
          </a:p>
          <a:p>
            <a:pPr marL="0" indent="0">
              <a:buNone/>
            </a:pPr>
            <a:endParaRPr lang="en-US" dirty="0"/>
          </a:p>
        </p:txBody>
      </p:sp>
      <p:sp>
        <p:nvSpPr>
          <p:cNvPr id="2" name="Text Placeholder 1"/>
          <p:cNvSpPr>
            <a:spLocks noGrp="1"/>
          </p:cNvSpPr>
          <p:nvPr>
            <p:ph type="body" sz="quarter" idx="3"/>
          </p:nvPr>
        </p:nvSpPr>
        <p:spPr>
          <a:xfrm>
            <a:off x="4628720" y="1952475"/>
            <a:ext cx="4041775" cy="639762"/>
          </a:xfrm>
        </p:spPr>
        <p:txBody>
          <a:bodyPr>
            <a:normAutofit fontScale="92500"/>
          </a:bodyPr>
          <a:lstStyle/>
          <a:p>
            <a:r>
              <a:rPr lang="sr-Latn-RS" b="1" dirty="0"/>
              <a:t>Nakon završetka odmah posao:</a:t>
            </a:r>
          </a:p>
        </p:txBody>
      </p:sp>
      <p:sp>
        <p:nvSpPr>
          <p:cNvPr id="8" name="Content Placeholder 7"/>
          <p:cNvSpPr>
            <a:spLocks noGrp="1"/>
          </p:cNvSpPr>
          <p:nvPr>
            <p:ph sz="quarter" idx="4"/>
          </p:nvPr>
        </p:nvSpPr>
        <p:spPr>
          <a:xfrm>
            <a:off x="4821320" y="2684514"/>
            <a:ext cx="4093427" cy="3340471"/>
          </a:xfrm>
        </p:spPr>
        <p:txBody>
          <a:bodyPr>
            <a:normAutofit/>
          </a:bodyPr>
          <a:lstStyle/>
          <a:p>
            <a:r>
              <a:rPr lang="sr-Latn-RS" sz="2000" b="1" dirty="0"/>
              <a:t>IT menadžer</a:t>
            </a:r>
          </a:p>
          <a:p>
            <a:r>
              <a:rPr lang="sr-Latn-RS" sz="2000" b="1" dirty="0"/>
              <a:t>ERP razvoj i održavanje</a:t>
            </a:r>
          </a:p>
          <a:p>
            <a:r>
              <a:rPr lang="sr-Latn-RS" sz="2000" b="1" dirty="0"/>
              <a:t>Programer</a:t>
            </a:r>
          </a:p>
          <a:p>
            <a:r>
              <a:rPr lang="sr-Latn-RS" sz="2000" b="1" dirty="0"/>
              <a:t>IT sredstva i usluge</a:t>
            </a:r>
          </a:p>
          <a:p>
            <a:r>
              <a:rPr lang="sr-Latn-RS" sz="2000" b="1" dirty="0"/>
              <a:t>DataBase menadzer</a:t>
            </a:r>
          </a:p>
          <a:p>
            <a:r>
              <a:rPr lang="sr-Latn-RS" sz="2000" b="1" dirty="0"/>
              <a:t>Tehnička podrška</a:t>
            </a:r>
            <a:endParaRPr lang="en-US" sz="2600" b="1" dirty="0"/>
          </a:p>
        </p:txBody>
      </p:sp>
      <p:pic>
        <p:nvPicPr>
          <p:cNvPr id="11" name="Picture 10"/>
          <p:cNvPicPr>
            <a:picLocks noChangeAspect="1"/>
          </p:cNvPicPr>
          <p:nvPr/>
        </p:nvPicPr>
        <p:blipFill>
          <a:blip r:embed="rId2" cstate="print"/>
          <a:stretch>
            <a:fillRect/>
          </a:stretch>
        </p:blipFill>
        <p:spPr>
          <a:xfrm>
            <a:off x="448965" y="-83215"/>
            <a:ext cx="1435296" cy="977486"/>
          </a:xfrm>
          <a:prstGeom prst="rect">
            <a:avLst/>
          </a:prstGeom>
        </p:spPr>
      </p:pic>
    </p:spTree>
    <p:extLst>
      <p:ext uri="{BB962C8B-B14F-4D97-AF65-F5344CB8AC3E}">
        <p14:creationId xmlns="" xmlns:p14="http://schemas.microsoft.com/office/powerpoint/2010/main" val="2283919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53953"/>
            <a:ext cx="8466892" cy="647998"/>
          </a:xfrm>
        </p:spPr>
        <p:txBody>
          <a:bodyPr>
            <a:normAutofit fontScale="90000"/>
          </a:bodyPr>
          <a:lstStyle/>
          <a:p>
            <a:r>
              <a:rPr lang="sr-Latn-RS" sz="2600" b="1" dirty="0"/>
              <a:t> </a:t>
            </a:r>
            <a:r>
              <a:rPr lang="sr-Latn-RS" sz="2700" b="1" dirty="0"/>
              <a:t>TEHNIČAR ZA KOMPJUTERSKO UPRAVLJANJE (CNC) MAŠINA</a:t>
            </a:r>
            <a:r>
              <a:rPr lang="sr-Latn-RS" sz="2700" dirty="0"/>
              <a:t>:</a:t>
            </a:r>
          </a:p>
        </p:txBody>
      </p:sp>
      <p:sp>
        <p:nvSpPr>
          <p:cNvPr id="3" name="Content Placeholder 2"/>
          <p:cNvSpPr>
            <a:spLocks noGrp="1"/>
          </p:cNvSpPr>
          <p:nvPr>
            <p:ph idx="1"/>
          </p:nvPr>
        </p:nvSpPr>
        <p:spPr>
          <a:xfrm>
            <a:off x="211673" y="2075795"/>
            <a:ext cx="8704184" cy="2116730"/>
          </a:xfrm>
        </p:spPr>
        <p:txBody>
          <a:bodyPr>
            <a:normAutofit/>
          </a:bodyPr>
          <a:lstStyle/>
          <a:p>
            <a:pPr marL="0" indent="0" algn="just">
              <a:buNone/>
            </a:pPr>
            <a:r>
              <a:rPr lang="sr-Latn-RS" b="1" dirty="0"/>
              <a:t>Tehničar za kompjutersko upravljanje je obrazovni profil osmišljen za usvajanje znanja i veština korišćenja računara u procesima konstruisanja i pripreme proizvodnje. To obuhvata kompjutersku grafiku, modeliranje mašinskih elemenata i konstrukcija, tehnologiju, programiranje i rad na numerički upravljanim (CNC) mašinama.</a:t>
            </a:r>
            <a:r>
              <a:rPr lang="sr-Latn-RS" dirty="0"/>
              <a:t> </a:t>
            </a: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85182" y="4039820"/>
            <a:ext cx="6557165" cy="2622866"/>
          </a:xfrm>
          <a:prstGeom prst="rect">
            <a:avLst/>
          </a:prstGeom>
        </p:spPr>
      </p:pic>
      <p:pic>
        <p:nvPicPr>
          <p:cNvPr id="5" name="Picture 4"/>
          <p:cNvPicPr>
            <a:picLocks noChangeAspect="1"/>
          </p:cNvPicPr>
          <p:nvPr/>
        </p:nvPicPr>
        <p:blipFill>
          <a:blip r:embed="rId3" cstate="print"/>
          <a:stretch>
            <a:fillRect/>
          </a:stretch>
        </p:blipFill>
        <p:spPr>
          <a:xfrm>
            <a:off x="211673" y="0"/>
            <a:ext cx="1908349" cy="1353525"/>
          </a:xfrm>
          <a:prstGeom prst="rect">
            <a:avLst/>
          </a:prstGeom>
        </p:spPr>
      </p:pic>
    </p:spTree>
    <p:extLst>
      <p:ext uri="{BB962C8B-B14F-4D97-AF65-F5344CB8AC3E}">
        <p14:creationId xmlns="" xmlns:p14="http://schemas.microsoft.com/office/powerpoint/2010/main" val="38375200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1138425"/>
            <a:ext cx="7024430" cy="584622"/>
          </a:xfrm>
        </p:spPr>
        <p:txBody>
          <a:bodyPr>
            <a:normAutofit fontScale="90000"/>
          </a:bodyPr>
          <a:lstStyle/>
          <a:p>
            <a:r>
              <a:rPr lang="sr-Latn-RS" dirty="0"/>
              <a:t>ELEKTROTEHNIČAR ENERGETIKE</a:t>
            </a:r>
            <a:endParaRPr lang="en-US" dirty="0"/>
          </a:p>
        </p:txBody>
      </p:sp>
      <p:sp>
        <p:nvSpPr>
          <p:cNvPr id="3" name="Text Placeholder 2"/>
          <p:cNvSpPr>
            <a:spLocks noGrp="1"/>
          </p:cNvSpPr>
          <p:nvPr>
            <p:ph type="body" idx="1"/>
          </p:nvPr>
        </p:nvSpPr>
        <p:spPr/>
        <p:txBody>
          <a:bodyPr>
            <a:normAutofit fontScale="92500" lnSpcReduction="20000"/>
          </a:bodyPr>
          <a:lstStyle/>
          <a:p>
            <a:r>
              <a:rPr lang="sr-Latn-RS" b="1" dirty="0"/>
              <a:t>IZBOROM OVOG ZANIMANJA POSTIŽE SE:</a:t>
            </a:r>
            <a:endParaRPr lang="en-US" b="1" dirty="0"/>
          </a:p>
        </p:txBody>
      </p:sp>
      <p:sp>
        <p:nvSpPr>
          <p:cNvPr id="4" name="Content Placeholder 3"/>
          <p:cNvSpPr>
            <a:spLocks noGrp="1"/>
          </p:cNvSpPr>
          <p:nvPr>
            <p:ph sz="half" idx="2"/>
          </p:nvPr>
        </p:nvSpPr>
        <p:spPr>
          <a:xfrm>
            <a:off x="0" y="2684518"/>
            <a:ext cx="9143999" cy="3951287"/>
          </a:xfrm>
        </p:spPr>
        <p:txBody>
          <a:bodyPr>
            <a:normAutofit fontScale="85000" lnSpcReduction="10000"/>
          </a:bodyPr>
          <a:lstStyle/>
          <a:p>
            <a:r>
              <a:rPr lang="sr-Latn-RS" sz="2000" b="1" dirty="0"/>
              <a:t>UPOZNAVANJE SA OSNOVAMA PROJEKTOVANJA ELEKTRIČNIH INSTALACIJA </a:t>
            </a:r>
          </a:p>
          <a:p>
            <a:r>
              <a:rPr lang="sr-Latn-RS" sz="2000" b="1" dirty="0"/>
              <a:t>OSPOSOBLJAVANJE ZA ČITANJE ŠEMA I PROJEKATA ZA NJIHOVU IZRADU</a:t>
            </a:r>
          </a:p>
          <a:p>
            <a:r>
              <a:rPr lang="sr-Latn-RS" sz="2000" b="1" dirty="0"/>
              <a:t>OSPOSOBLJAVANJE ZA PRONALAŽENJE I OTKLANJANJE KVAROVA NA ELEKTRIČNIM INSTALACIJAMA</a:t>
            </a:r>
          </a:p>
          <a:p>
            <a:r>
              <a:rPr lang="sr-Latn-RS" sz="2000" b="1" dirty="0"/>
              <a:t>OSPOSOBLJAVANJE ZA PRONALAŽENJE I OTKLANJANJE KVAROVA NA ELEKTRIČNIM APARATIMA I UREĐAJIMA</a:t>
            </a:r>
          </a:p>
          <a:p>
            <a:r>
              <a:rPr lang="sr-Latn-RS" sz="2000" b="1" dirty="0"/>
              <a:t>OSPOSOBLJAVANJE ZA ODRŽAVANJE ELEKTRIČNIH MREŽA, IZVOĐENJE RADOVA U BEZNAPONSKOM STANJU, U BLIZINI NAPONA I POD NAPONOM</a:t>
            </a:r>
          </a:p>
          <a:p>
            <a:r>
              <a:rPr lang="sr-Latn-RS" sz="2000" b="1" dirty="0"/>
              <a:t>UPOZNAVANJE SA PROBLEMIMA U EKSPLOATACIJI RAZVODNIH POSTROJENJA I TRAFO STANICA I NAČINIMA OTKLANJANJA PROBLEMA</a:t>
            </a:r>
          </a:p>
          <a:p>
            <a:r>
              <a:rPr lang="sr-Latn-RS" sz="2000" b="1" dirty="0"/>
              <a:t>OSPOSOBLJAVANJE ZA SAMOSTALNO OBAVLJANJE ISPITIVANJA I POPRAVKE ELEKTROMOTORA</a:t>
            </a:r>
          </a:p>
          <a:p>
            <a:endParaRPr lang="en-US" sz="2000" dirty="0"/>
          </a:p>
        </p:txBody>
      </p:sp>
      <p:pic>
        <p:nvPicPr>
          <p:cNvPr id="7" name="Picture 6"/>
          <p:cNvPicPr>
            <a:picLocks noChangeAspect="1"/>
          </p:cNvPicPr>
          <p:nvPr/>
        </p:nvPicPr>
        <p:blipFill>
          <a:blip r:embed="rId2"/>
          <a:stretch>
            <a:fillRect/>
          </a:stretch>
        </p:blipFill>
        <p:spPr>
          <a:xfrm>
            <a:off x="143555" y="57756"/>
            <a:ext cx="1581497" cy="678989"/>
          </a:xfrm>
          <a:prstGeom prst="rect">
            <a:avLst/>
          </a:prstGeom>
        </p:spPr>
      </p:pic>
    </p:spTree>
    <p:extLst>
      <p:ext uri="{BB962C8B-B14F-4D97-AF65-F5344CB8AC3E}">
        <p14:creationId xmlns="" xmlns:p14="http://schemas.microsoft.com/office/powerpoint/2010/main" val="3233814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722" y="1163159"/>
            <a:ext cx="7274215" cy="584623"/>
          </a:xfrm>
        </p:spPr>
        <p:txBody>
          <a:bodyPr>
            <a:normAutofit fontScale="90000"/>
          </a:bodyPr>
          <a:lstStyle/>
          <a:p>
            <a:r>
              <a:rPr lang="sr-Latn-RS" dirty="0">
                <a:solidFill>
                  <a:schemeClr val="tx1"/>
                </a:solidFill>
              </a:rPr>
              <a:t>ELEKTROTEHNIČAR ENERGETIKE:</a:t>
            </a:r>
            <a:endParaRPr lang="en-US" dirty="0">
              <a:solidFill>
                <a:schemeClr val="tx1"/>
              </a:solidFill>
            </a:endParaRPr>
          </a:p>
        </p:txBody>
      </p:sp>
      <p:sp>
        <p:nvSpPr>
          <p:cNvPr id="4" name="Content Placeholder 3"/>
          <p:cNvSpPr>
            <a:spLocks noGrp="1"/>
          </p:cNvSpPr>
          <p:nvPr>
            <p:ph sz="half" idx="2"/>
          </p:nvPr>
        </p:nvSpPr>
        <p:spPr>
          <a:xfrm>
            <a:off x="138167" y="1973710"/>
            <a:ext cx="8862277" cy="4662095"/>
          </a:xfrm>
        </p:spPr>
        <p:txBody>
          <a:bodyPr/>
          <a:lstStyle/>
          <a:p>
            <a:r>
              <a:rPr lang="sr-Latn-RS" b="1" dirty="0"/>
              <a:t>OSPOSOBLJAVANJE ZA UPRAVLJANJE I ODRŽAVANJE ELEKTROMOTORNIH POGONA SA AUTOMATSKIM UPRAVLJANJEM</a:t>
            </a:r>
          </a:p>
          <a:p>
            <a:r>
              <a:rPr lang="sr-Latn-RS" b="1" dirty="0"/>
              <a:t>UPOZNAVANJE SA OBNOVLJIVIM IZVORIMA ENERGIJE</a:t>
            </a:r>
          </a:p>
          <a:p>
            <a:r>
              <a:rPr lang="sr-Latn-RS" b="1" dirty="0"/>
              <a:t>STICANJE ZNANJA O PRIMENI RAČUNARA U ELEKTROENERGETICI</a:t>
            </a:r>
          </a:p>
          <a:p>
            <a:endParaRPr lang="en-US" dirty="0"/>
          </a:p>
        </p:txBody>
      </p:sp>
      <p:pic>
        <p:nvPicPr>
          <p:cNvPr id="7" name="Picture 6"/>
          <p:cNvPicPr>
            <a:picLocks noChangeAspect="1"/>
          </p:cNvPicPr>
          <p:nvPr/>
        </p:nvPicPr>
        <p:blipFill>
          <a:blip r:embed="rId2"/>
          <a:stretch>
            <a:fillRect/>
          </a:stretch>
        </p:blipFill>
        <p:spPr>
          <a:xfrm>
            <a:off x="138167" y="3734409"/>
            <a:ext cx="3465774" cy="2901396"/>
          </a:xfrm>
          <a:prstGeom prst="rect">
            <a:avLst/>
          </a:prstGeom>
        </p:spPr>
      </p:pic>
      <p:pic>
        <p:nvPicPr>
          <p:cNvPr id="8" name="Picture 7"/>
          <p:cNvPicPr>
            <a:picLocks noChangeAspect="1"/>
          </p:cNvPicPr>
          <p:nvPr/>
        </p:nvPicPr>
        <p:blipFill>
          <a:blip r:embed="rId3"/>
          <a:stretch>
            <a:fillRect/>
          </a:stretch>
        </p:blipFill>
        <p:spPr>
          <a:xfrm>
            <a:off x="3603940" y="3739470"/>
            <a:ext cx="5243799" cy="1066800"/>
          </a:xfrm>
          <a:prstGeom prst="rect">
            <a:avLst/>
          </a:prstGeom>
        </p:spPr>
      </p:pic>
      <p:pic>
        <p:nvPicPr>
          <p:cNvPr id="9" name="Picture 8"/>
          <p:cNvPicPr>
            <a:picLocks noChangeAspect="1"/>
          </p:cNvPicPr>
          <p:nvPr/>
        </p:nvPicPr>
        <p:blipFill>
          <a:blip r:embed="rId4"/>
          <a:stretch>
            <a:fillRect/>
          </a:stretch>
        </p:blipFill>
        <p:spPr>
          <a:xfrm>
            <a:off x="3603939" y="4807737"/>
            <a:ext cx="2800521" cy="1847850"/>
          </a:xfrm>
          <a:prstGeom prst="rect">
            <a:avLst/>
          </a:prstGeom>
        </p:spPr>
      </p:pic>
      <p:pic>
        <p:nvPicPr>
          <p:cNvPr id="10" name="Picture 9"/>
          <p:cNvPicPr>
            <a:picLocks noChangeAspect="1"/>
          </p:cNvPicPr>
          <p:nvPr/>
        </p:nvPicPr>
        <p:blipFill>
          <a:blip r:embed="rId5"/>
          <a:stretch>
            <a:fillRect/>
          </a:stretch>
        </p:blipFill>
        <p:spPr>
          <a:xfrm>
            <a:off x="6404459" y="4806270"/>
            <a:ext cx="2443279" cy="1895475"/>
          </a:xfrm>
          <a:prstGeom prst="rect">
            <a:avLst/>
          </a:prstGeom>
        </p:spPr>
      </p:pic>
      <p:pic>
        <p:nvPicPr>
          <p:cNvPr id="11" name="Picture 10"/>
          <p:cNvPicPr>
            <a:picLocks noChangeAspect="1"/>
          </p:cNvPicPr>
          <p:nvPr/>
        </p:nvPicPr>
        <p:blipFill>
          <a:blip r:embed="rId6"/>
          <a:stretch>
            <a:fillRect/>
          </a:stretch>
        </p:blipFill>
        <p:spPr>
          <a:xfrm>
            <a:off x="138167" y="0"/>
            <a:ext cx="1940253" cy="833015"/>
          </a:xfrm>
          <a:prstGeom prst="rect">
            <a:avLst/>
          </a:prstGeom>
        </p:spPr>
      </p:pic>
    </p:spTree>
    <p:extLst>
      <p:ext uri="{BB962C8B-B14F-4D97-AF65-F5344CB8AC3E}">
        <p14:creationId xmlns="" xmlns:p14="http://schemas.microsoft.com/office/powerpoint/2010/main" val="1940596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6" y="833015"/>
            <a:ext cx="7426924" cy="584622"/>
          </a:xfrm>
        </p:spPr>
        <p:txBody>
          <a:bodyPr>
            <a:normAutofit fontScale="90000"/>
          </a:bodyPr>
          <a:lstStyle/>
          <a:p>
            <a:r>
              <a:rPr lang="sr-Latn-RS" dirty="0"/>
              <a:t>ELEKTROTEHNIČAR ENERGETIKE</a:t>
            </a:r>
            <a:endParaRPr lang="en-US" dirty="0"/>
          </a:p>
        </p:txBody>
      </p:sp>
      <p:sp>
        <p:nvSpPr>
          <p:cNvPr id="3" name="Text Placeholder 2"/>
          <p:cNvSpPr>
            <a:spLocks noGrp="1"/>
          </p:cNvSpPr>
          <p:nvPr>
            <p:ph type="body" idx="1"/>
          </p:nvPr>
        </p:nvSpPr>
        <p:spPr/>
        <p:txBody>
          <a:bodyPr/>
          <a:lstStyle/>
          <a:p>
            <a:r>
              <a:rPr lang="sr-Latn-RS" b="1" dirty="0"/>
              <a:t>MOGUĆNOSTI ZAPOSLENJA</a:t>
            </a:r>
            <a:endParaRPr lang="en-US" b="1" dirty="0"/>
          </a:p>
        </p:txBody>
      </p:sp>
      <p:sp>
        <p:nvSpPr>
          <p:cNvPr id="4" name="Content Placeholder 3"/>
          <p:cNvSpPr>
            <a:spLocks noGrp="1"/>
          </p:cNvSpPr>
          <p:nvPr>
            <p:ph sz="half" idx="2"/>
          </p:nvPr>
        </p:nvSpPr>
        <p:spPr/>
        <p:txBody>
          <a:bodyPr>
            <a:normAutofit fontScale="92500" lnSpcReduction="10000"/>
          </a:bodyPr>
          <a:lstStyle/>
          <a:p>
            <a:r>
              <a:rPr lang="sr-Latn-RS" b="1" dirty="0"/>
              <a:t>ELEKTRODISTRIBUCIJA</a:t>
            </a:r>
          </a:p>
          <a:p>
            <a:r>
              <a:rPr lang="sr-Latn-RS" b="1" dirty="0"/>
              <a:t>PROJEKTNI BIROI</a:t>
            </a:r>
          </a:p>
          <a:p>
            <a:r>
              <a:rPr lang="sr-Latn-RS" b="1" dirty="0"/>
              <a:t>ELEKTRO SERVISI</a:t>
            </a:r>
          </a:p>
          <a:p>
            <a:r>
              <a:rPr lang="sr-Latn-RS" b="1" dirty="0"/>
              <a:t>RAZVODNA POSTROJENJA</a:t>
            </a:r>
          </a:p>
          <a:p>
            <a:r>
              <a:rPr lang="sr-Latn-RS" b="1" dirty="0"/>
              <a:t>TRAFO STANICE</a:t>
            </a:r>
          </a:p>
          <a:p>
            <a:r>
              <a:rPr lang="sr-Latn-RS" b="1" dirty="0"/>
              <a:t>ELEKTRANE</a:t>
            </a:r>
          </a:p>
          <a:p>
            <a:r>
              <a:rPr lang="sr-Latn-RS" b="1" dirty="0"/>
              <a:t>ELEKTROMOTORNI POGONI U INDUSTRIJSKIM POSTROJENJIMA</a:t>
            </a:r>
            <a:endParaRPr lang="en-US" b="1" dirty="0"/>
          </a:p>
        </p:txBody>
      </p:sp>
      <p:sp>
        <p:nvSpPr>
          <p:cNvPr id="5" name="Text Placeholder 4"/>
          <p:cNvSpPr>
            <a:spLocks noGrp="1"/>
          </p:cNvSpPr>
          <p:nvPr>
            <p:ph type="body" sz="quarter" idx="3"/>
          </p:nvPr>
        </p:nvSpPr>
        <p:spPr/>
        <p:txBody>
          <a:bodyPr/>
          <a:lstStyle/>
          <a:p>
            <a:r>
              <a:rPr lang="sr-Latn-RS" b="1" dirty="0"/>
              <a:t>NASTAVAK ŠKOLOVANJA</a:t>
            </a:r>
            <a:endParaRPr lang="en-US" b="1" dirty="0"/>
          </a:p>
        </p:txBody>
      </p:sp>
      <p:sp>
        <p:nvSpPr>
          <p:cNvPr id="6" name="Content Placeholder 5"/>
          <p:cNvSpPr>
            <a:spLocks noGrp="1"/>
          </p:cNvSpPr>
          <p:nvPr>
            <p:ph sz="quarter" idx="4"/>
          </p:nvPr>
        </p:nvSpPr>
        <p:spPr>
          <a:xfrm>
            <a:off x="4663280" y="2751137"/>
            <a:ext cx="4363655" cy="4089886"/>
          </a:xfrm>
        </p:spPr>
        <p:txBody>
          <a:bodyPr>
            <a:normAutofit fontScale="92500" lnSpcReduction="10000"/>
          </a:bodyPr>
          <a:lstStyle/>
          <a:p>
            <a:r>
              <a:rPr lang="sr-Latn-RS" b="1" dirty="0"/>
              <a:t>ZNANJA STEČENA U SREDNJOJ ŠKOLI OBEZBEĐUJU PROHODNOST ZA STUDIRANJE NA VISOKOŠKOLSKIM USTANOVAMA</a:t>
            </a:r>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pPr marL="0" indent="0">
              <a:buNone/>
            </a:pPr>
            <a:r>
              <a:rPr lang="en-US" b="1" dirty="0"/>
              <a:t>                  </a:t>
            </a:r>
            <a:r>
              <a:rPr lang="sr-Latn-RS" b="1" dirty="0"/>
              <a:t>                </a:t>
            </a:r>
            <a:endParaRPr lang="en-US" b="1" dirty="0"/>
          </a:p>
        </p:txBody>
      </p:sp>
      <p:pic>
        <p:nvPicPr>
          <p:cNvPr id="7" name="Picture 6"/>
          <p:cNvPicPr>
            <a:picLocks noChangeAspect="1"/>
          </p:cNvPicPr>
          <p:nvPr/>
        </p:nvPicPr>
        <p:blipFill>
          <a:blip r:embed="rId3"/>
          <a:stretch>
            <a:fillRect/>
          </a:stretch>
        </p:blipFill>
        <p:spPr>
          <a:xfrm>
            <a:off x="296260" y="102930"/>
            <a:ext cx="1561979" cy="670610"/>
          </a:xfrm>
          <a:prstGeom prst="rect">
            <a:avLst/>
          </a:prstGeom>
        </p:spPr>
      </p:pic>
    </p:spTree>
    <p:extLst>
      <p:ext uri="{BB962C8B-B14F-4D97-AF65-F5344CB8AC3E}">
        <p14:creationId xmlns="" xmlns:p14="http://schemas.microsoft.com/office/powerpoint/2010/main" val="1081807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7477" y="1138426"/>
            <a:ext cx="8229600" cy="610820"/>
          </a:xfrm>
          <a:prstGeom prst="rect">
            <a:avLst/>
          </a:prstGeom>
          <a:effectLst>
            <a:outerShdw blurRad="50800" dist="38100" dir="2700000" algn="tl" rotWithShape="0">
              <a:prstClr val="black">
                <a:alpha val="60000"/>
              </a:prstClr>
            </a:outerShdw>
          </a:effectLst>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marL="457200" indent="-457200">
              <a:buFont typeface="Arial" panose="020B0604020202020204" pitchFamily="34" charset="0"/>
              <a:buChar char="•"/>
            </a:pPr>
            <a:endParaRPr lang="sr-Latn-RS" sz="2000" dirty="0">
              <a:solidFill>
                <a:prstClr val="white"/>
              </a:solidFill>
            </a:endParaRPr>
          </a:p>
        </p:txBody>
      </p:sp>
      <p:pic>
        <p:nvPicPr>
          <p:cNvPr id="11" name="Picture 10"/>
          <p:cNvPicPr>
            <a:picLocks noChangeAspect="1"/>
          </p:cNvPicPr>
          <p:nvPr/>
        </p:nvPicPr>
        <p:blipFill>
          <a:blip r:embed="rId2" cstate="print"/>
          <a:stretch>
            <a:fillRect/>
          </a:stretch>
        </p:blipFill>
        <p:spPr>
          <a:xfrm>
            <a:off x="497477" y="-83215"/>
            <a:ext cx="2290575" cy="977486"/>
          </a:xfrm>
          <a:prstGeom prst="rect">
            <a:avLst/>
          </a:prstGeom>
        </p:spPr>
      </p:pic>
      <p:sp>
        <p:nvSpPr>
          <p:cNvPr id="4" name="Rectangle 3"/>
          <p:cNvSpPr/>
          <p:nvPr/>
        </p:nvSpPr>
        <p:spPr>
          <a:xfrm>
            <a:off x="143554" y="2088546"/>
            <a:ext cx="9000445" cy="1754326"/>
          </a:xfrm>
          <a:prstGeom prst="rect">
            <a:avLst/>
          </a:prstGeom>
        </p:spPr>
        <p:txBody>
          <a:bodyPr wrap="square">
            <a:spAutoFit/>
          </a:bodyPr>
          <a:lstStyle/>
          <a:p>
            <a:endParaRPr lang="sr-Latn-RS" sz="2800" dirty="0">
              <a:solidFill>
                <a:prstClr val="black"/>
              </a:solidFill>
            </a:endParaRPr>
          </a:p>
          <a:p>
            <a:pPr marL="342900" indent="-342900">
              <a:buFontTx/>
              <a:buChar char="-"/>
            </a:pPr>
            <a:endParaRPr lang="sr-Latn-RS" sz="2000" dirty="0">
              <a:solidFill>
                <a:prstClr val="white"/>
              </a:solidFill>
            </a:endParaRPr>
          </a:p>
          <a:p>
            <a:pPr marL="342900" indent="-342900">
              <a:buFontTx/>
              <a:buChar char="-"/>
            </a:pPr>
            <a:endParaRPr lang="sr-Latn-RS" sz="2000" dirty="0">
              <a:solidFill>
                <a:prstClr val="white"/>
              </a:solidFill>
            </a:endParaRPr>
          </a:p>
          <a:p>
            <a:pPr marL="342900" indent="-342900">
              <a:buFontTx/>
              <a:buChar char="-"/>
            </a:pPr>
            <a:endParaRPr lang="sr-Latn-RS" sz="2000" dirty="0">
              <a:solidFill>
                <a:prstClr val="white"/>
              </a:solidFill>
            </a:endParaRPr>
          </a:p>
          <a:p>
            <a:pPr marL="457200" indent="-457200">
              <a:buFont typeface="Arial" panose="020B0604020202020204" pitchFamily="34" charset="0"/>
              <a:buChar char="•"/>
            </a:pPr>
            <a:endParaRPr lang="sr-Latn-RS" sz="2000" dirty="0">
              <a:solidFill>
                <a:prstClr val="white"/>
              </a:solidFill>
            </a:endParaRPr>
          </a:p>
        </p:txBody>
      </p:sp>
      <p:pic>
        <p:nvPicPr>
          <p:cNvPr id="1028" name="Picture 4" descr="slika 0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74029" y="4345230"/>
            <a:ext cx="3911078" cy="250308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2434131" y="1188022"/>
            <a:ext cx="4886560" cy="707886"/>
          </a:xfrm>
          <a:prstGeom prst="rect">
            <a:avLst/>
          </a:prstGeom>
        </p:spPr>
        <p:txBody>
          <a:bodyPr wrap="square">
            <a:spAutoFit/>
          </a:bodyPr>
          <a:lstStyle/>
          <a:p>
            <a:r>
              <a:rPr lang="sr-Latn-RS" sz="4000" b="1" dirty="0">
                <a:solidFill>
                  <a:srgbClr val="FEFEFE"/>
                </a:solidFill>
              </a:rPr>
              <a:t> ELEKTRIČAR</a:t>
            </a:r>
            <a:endParaRPr lang="en-US" dirty="0">
              <a:solidFill>
                <a:prstClr val="white"/>
              </a:solidFill>
            </a:endParaRPr>
          </a:p>
        </p:txBody>
      </p:sp>
      <p:sp>
        <p:nvSpPr>
          <p:cNvPr id="6" name="Rectangle 5"/>
          <p:cNvSpPr/>
          <p:nvPr/>
        </p:nvSpPr>
        <p:spPr>
          <a:xfrm>
            <a:off x="296259" y="2641862"/>
            <a:ext cx="8788847" cy="1409617"/>
          </a:xfrm>
          <a:prstGeom prst="rect">
            <a:avLst/>
          </a:prstGeom>
        </p:spPr>
        <p:txBody>
          <a:bodyPr wrap="square">
            <a:spAutoFit/>
          </a:bodyPr>
          <a:lstStyle/>
          <a:p>
            <a:pPr algn="just">
              <a:lnSpc>
                <a:spcPct val="107000"/>
              </a:lnSpc>
              <a:spcAft>
                <a:spcPts val="800"/>
              </a:spcAft>
            </a:pP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Cilј</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stručnog</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obrazovanja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obrazovnog</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profila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Električar</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je</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osposoblјavanje</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učenika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za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izvođenje</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elektroinstalaterskih</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radova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objektima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montira</a:t>
            </a:r>
            <a:r>
              <a:rPr lang="sr-Latn-RS"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nje</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i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održava</a:t>
            </a:r>
            <a:r>
              <a:rPr lang="sr-Latn-RS"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nje</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elektromotorn</a:t>
            </a:r>
            <a:r>
              <a:rPr lang="sr-Latn-RS"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ih</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pogon</a:t>
            </a:r>
            <a:r>
              <a:rPr lang="sr-Latn-RS"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uređaj</a:t>
            </a:r>
            <a:r>
              <a:rPr lang="sr-Latn-RS"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i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industrijsk</a:t>
            </a:r>
            <a:r>
              <a:rPr lang="sr-Latn-RS"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e</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elektrooprem</a:t>
            </a:r>
            <a:r>
              <a:rPr lang="sr-Latn-RS"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e</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u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skladu</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sa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merama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zaštite</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zdravlјa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i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bezbednosti</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na</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ru-RU" sz="20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radu</a:t>
            </a:r>
            <a:r>
              <a:rPr lang="ru-RU"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832619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490" y="814591"/>
            <a:ext cx="7524003" cy="986388"/>
          </a:xfrm>
        </p:spPr>
        <p:txBody>
          <a:bodyPr>
            <a:normAutofit/>
          </a:bodyPr>
          <a:lstStyle/>
          <a:p>
            <a:r>
              <a:rPr lang="sr-Latn-RS" dirty="0"/>
              <a:t>          ELEKTRIČAR</a:t>
            </a:r>
            <a:endParaRPr lang="en-US" dirty="0"/>
          </a:p>
        </p:txBody>
      </p:sp>
      <p:sp>
        <p:nvSpPr>
          <p:cNvPr id="4" name="Content Placeholder 3"/>
          <p:cNvSpPr>
            <a:spLocks noGrp="1"/>
          </p:cNvSpPr>
          <p:nvPr>
            <p:ph sz="half" idx="2"/>
          </p:nvPr>
        </p:nvSpPr>
        <p:spPr>
          <a:xfrm>
            <a:off x="453397" y="2807493"/>
            <a:ext cx="4729765" cy="3951287"/>
          </a:xfrm>
        </p:spPr>
        <p:txBody>
          <a:bodyPr>
            <a:normAutofit/>
          </a:bodyPr>
          <a:lstStyle/>
          <a:p>
            <a:pPr lvl="0" fontAlgn="base">
              <a:lnSpc>
                <a:spcPct val="107000"/>
              </a:lnSpc>
              <a:spcBef>
                <a:spcPts val="0"/>
              </a:spcBef>
              <a:spcAft>
                <a:spcPts val="0"/>
              </a:spcAft>
              <a:buSzPts val="1000"/>
              <a:buFont typeface="Symbol" panose="05050102010706020507" pitchFamily="18" charset="2"/>
              <a:buChar char=""/>
              <a:tabLst>
                <a:tab pos="457200" algn="l"/>
              </a:tabLst>
            </a:pPr>
            <a:r>
              <a:rPr lang="en-US" sz="1700" dirty="0" err="1">
                <a:latin typeface="Arial" panose="020B0604020202020204" pitchFamily="34" charset="0"/>
                <a:ea typeface="Times New Roman" panose="02020603050405020304" pitchFamily="18" charset="0"/>
                <a:cs typeface="Times New Roman" panose="02020603050405020304" pitchFamily="18" charset="0"/>
              </a:rPr>
              <a:t>primenu</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teorijskih</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znanja</a:t>
            </a:r>
            <a:r>
              <a:rPr lang="en-US" sz="1700" dirty="0">
                <a:latin typeface="Arial" panose="020B0604020202020204" pitchFamily="34" charset="0"/>
                <a:ea typeface="Times New Roman" panose="02020603050405020304" pitchFamily="18" charset="0"/>
                <a:cs typeface="Times New Roman" panose="02020603050405020304" pitchFamily="18" charset="0"/>
              </a:rPr>
              <a:t> u </a:t>
            </a:r>
            <a:r>
              <a:rPr lang="en-US" sz="1700" dirty="0" err="1">
                <a:latin typeface="Arial" panose="020B0604020202020204" pitchFamily="34" charset="0"/>
                <a:ea typeface="Times New Roman" panose="02020603050405020304" pitchFamily="18" charset="0"/>
                <a:cs typeface="Times New Roman" panose="02020603050405020304" pitchFamily="18" charset="0"/>
              </a:rPr>
              <a:t>praktičnom</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radu</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spcBef>
                <a:spcPts val="0"/>
              </a:spcBef>
              <a:spcAft>
                <a:spcPts val="0"/>
              </a:spcAft>
              <a:buSzPts val="1000"/>
              <a:buFont typeface="Symbol" panose="05050102010706020507" pitchFamily="18" charset="2"/>
              <a:buChar char=""/>
              <a:tabLst>
                <a:tab pos="457200" algn="l"/>
              </a:tabLst>
            </a:pPr>
            <a:r>
              <a:rPr lang="en-US" sz="1700" dirty="0" err="1">
                <a:latin typeface="Arial" panose="020B0604020202020204" pitchFamily="34" charset="0"/>
                <a:ea typeface="Times New Roman" panose="02020603050405020304" pitchFamily="18" charset="0"/>
                <a:cs typeface="Times New Roman" panose="02020603050405020304" pitchFamily="18" charset="0"/>
              </a:rPr>
              <a:t>preuzimanje</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odgovornosti</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za</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kontinuirano</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učenje</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i</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napredovanje</a:t>
            </a:r>
            <a:r>
              <a:rPr lang="en-US" sz="1700" dirty="0">
                <a:latin typeface="Arial" panose="020B0604020202020204" pitchFamily="34" charset="0"/>
                <a:ea typeface="Times New Roman" panose="02020603050405020304" pitchFamily="18" charset="0"/>
                <a:cs typeface="Times New Roman" panose="02020603050405020304" pitchFamily="18" charset="0"/>
              </a:rPr>
              <a:t> u </a:t>
            </a:r>
            <a:r>
              <a:rPr lang="en-US" sz="1700" dirty="0" err="1">
                <a:latin typeface="Arial" panose="020B0604020202020204" pitchFamily="34" charset="0"/>
                <a:ea typeface="Times New Roman" panose="02020603050405020304" pitchFamily="18" charset="0"/>
                <a:cs typeface="Times New Roman" panose="02020603050405020304" pitchFamily="18" charset="0"/>
              </a:rPr>
              <a:t>poslu</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i</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karijeri</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spcBef>
                <a:spcPts val="0"/>
              </a:spcBef>
              <a:spcAft>
                <a:spcPts val="0"/>
              </a:spcAft>
              <a:buSzPts val="1000"/>
              <a:buFont typeface="Symbol" panose="05050102010706020507" pitchFamily="18" charset="2"/>
              <a:buChar char=""/>
              <a:tabLst>
                <a:tab pos="457200" algn="l"/>
              </a:tabLst>
            </a:pPr>
            <a:r>
              <a:rPr lang="en-US" sz="1700" dirty="0" err="1">
                <a:latin typeface="Arial" panose="020B0604020202020204" pitchFamily="34" charset="0"/>
                <a:ea typeface="Times New Roman" panose="02020603050405020304" pitchFamily="18" charset="0"/>
                <a:cs typeface="Times New Roman" panose="02020603050405020304" pitchFamily="18" charset="0"/>
              </a:rPr>
              <a:t>blagovremeno</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reagovanje</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na</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promenu</a:t>
            </a:r>
            <a:r>
              <a:rPr lang="en-US" sz="1700" dirty="0">
                <a:latin typeface="Arial" panose="020B0604020202020204" pitchFamily="34" charset="0"/>
                <a:ea typeface="Times New Roman" panose="02020603050405020304" pitchFamily="18" charset="0"/>
                <a:cs typeface="Times New Roman" panose="02020603050405020304" pitchFamily="18" charset="0"/>
              </a:rPr>
              <a:t> u </a:t>
            </a:r>
            <a:r>
              <a:rPr lang="en-US" sz="1700" dirty="0" err="1">
                <a:latin typeface="Arial" panose="020B0604020202020204" pitchFamily="34" charset="0"/>
                <a:ea typeface="Times New Roman" panose="02020603050405020304" pitchFamily="18" charset="0"/>
                <a:cs typeface="Times New Roman" panose="02020603050405020304" pitchFamily="18" charset="0"/>
              </a:rPr>
              <a:t>radnoj</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sredini</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spcBef>
                <a:spcPts val="0"/>
              </a:spcBef>
              <a:spcAft>
                <a:spcPts val="0"/>
              </a:spcAft>
              <a:buSzPts val="1000"/>
              <a:buFont typeface="Symbol" panose="05050102010706020507" pitchFamily="18" charset="2"/>
              <a:buChar char=""/>
              <a:tabLst>
                <a:tab pos="457200" algn="l"/>
              </a:tabLst>
            </a:pPr>
            <a:r>
              <a:rPr lang="en-US" sz="1700" dirty="0" err="1">
                <a:latin typeface="Arial" panose="020B0604020202020204" pitchFamily="34" charset="0"/>
                <a:ea typeface="Times New Roman" panose="02020603050405020304" pitchFamily="18" charset="0"/>
                <a:cs typeface="Times New Roman" panose="02020603050405020304" pitchFamily="18" charset="0"/>
              </a:rPr>
              <a:t>prepoznavanje</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poslovnih</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mogućnosti</a:t>
            </a:r>
            <a:r>
              <a:rPr lang="en-US" sz="1700" dirty="0">
                <a:latin typeface="Arial" panose="020B0604020202020204" pitchFamily="34" charset="0"/>
                <a:ea typeface="Times New Roman" panose="02020603050405020304" pitchFamily="18" charset="0"/>
                <a:cs typeface="Times New Roman" panose="02020603050405020304" pitchFamily="18" charset="0"/>
              </a:rPr>
              <a:t> u </a:t>
            </a:r>
            <a:r>
              <a:rPr lang="en-US" sz="1700" dirty="0" err="1">
                <a:latin typeface="Arial" panose="020B0604020202020204" pitchFamily="34" charset="0"/>
                <a:ea typeface="Times New Roman" panose="02020603050405020304" pitchFamily="18" charset="0"/>
                <a:cs typeface="Times New Roman" panose="02020603050405020304" pitchFamily="18" charset="0"/>
              </a:rPr>
              <a:t>radnoj</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sredini</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i</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širem</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socijalnom</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okruženju</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spcBef>
                <a:spcPts val="0"/>
              </a:spcBef>
              <a:spcAft>
                <a:spcPts val="0"/>
              </a:spcAft>
              <a:buSzPts val="1000"/>
              <a:buFont typeface="Symbol" panose="05050102010706020507" pitchFamily="18" charset="2"/>
              <a:buChar char=""/>
              <a:tabLst>
                <a:tab pos="457200" algn="l"/>
              </a:tabLst>
            </a:pPr>
            <a:r>
              <a:rPr lang="en-US" sz="1700" dirty="0" err="1">
                <a:latin typeface="Arial" panose="020B0604020202020204" pitchFamily="34" charset="0"/>
                <a:ea typeface="Times New Roman" panose="02020603050405020304" pitchFamily="18" charset="0"/>
                <a:cs typeface="Times New Roman" panose="02020603050405020304" pitchFamily="18" charset="0"/>
              </a:rPr>
              <a:t>primeni</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sigurnosnih</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zdravstvenih</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i</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mera</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zaštite</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životne</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sredine</a:t>
            </a:r>
            <a:r>
              <a:rPr lang="en-US" sz="1700" dirty="0">
                <a:latin typeface="Arial" panose="020B0604020202020204" pitchFamily="34" charset="0"/>
                <a:ea typeface="Times New Roman" panose="02020603050405020304" pitchFamily="18" charset="0"/>
                <a:cs typeface="Times New Roman" panose="02020603050405020304" pitchFamily="18" charset="0"/>
              </a:rPr>
              <a:t> u </a:t>
            </a:r>
            <a:r>
              <a:rPr lang="en-US" sz="1700" dirty="0" err="1">
                <a:latin typeface="Arial" panose="020B0604020202020204" pitchFamily="34" charset="0"/>
                <a:ea typeface="Times New Roman" panose="02020603050405020304" pitchFamily="18" charset="0"/>
                <a:cs typeface="Times New Roman" panose="02020603050405020304" pitchFamily="18" charset="0"/>
              </a:rPr>
              <a:t>procesu</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rada</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spcBef>
                <a:spcPts val="0"/>
              </a:spcBef>
              <a:spcAft>
                <a:spcPts val="0"/>
              </a:spcAft>
              <a:buSzPts val="1000"/>
              <a:buFont typeface="Symbol" panose="05050102010706020507" pitchFamily="18" charset="2"/>
              <a:buChar char=""/>
              <a:tabLst>
                <a:tab pos="457200" algn="l"/>
              </a:tabLst>
            </a:pPr>
            <a:r>
              <a:rPr lang="en-US" sz="1700" dirty="0" err="1">
                <a:latin typeface="Arial" panose="020B0604020202020204" pitchFamily="34" charset="0"/>
                <a:ea typeface="Times New Roman" panose="02020603050405020304" pitchFamily="18" charset="0"/>
                <a:cs typeface="Times New Roman" panose="02020603050405020304" pitchFamily="18" charset="0"/>
              </a:rPr>
              <a:t>upotrebu</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informacionih</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tehnologija</a:t>
            </a:r>
            <a:r>
              <a:rPr lang="en-US" sz="1700" dirty="0">
                <a:latin typeface="Arial" panose="020B0604020202020204" pitchFamily="34" charset="0"/>
                <a:ea typeface="Times New Roman" panose="02020603050405020304" pitchFamily="18" charset="0"/>
                <a:cs typeface="Times New Roman" panose="02020603050405020304" pitchFamily="18" charset="0"/>
              </a:rPr>
              <a:t> u </a:t>
            </a:r>
            <a:r>
              <a:rPr lang="en-US" sz="1700" dirty="0" err="1">
                <a:latin typeface="Arial" panose="020B0604020202020204" pitchFamily="34" charset="0"/>
                <a:ea typeface="Times New Roman" panose="02020603050405020304" pitchFamily="18" charset="0"/>
                <a:cs typeface="Times New Roman" panose="02020603050405020304" pitchFamily="18" charset="0"/>
              </a:rPr>
              <a:t>prikupl</a:t>
            </a:r>
            <a:r>
              <a:rPr lang="ru-RU" sz="1700" dirty="0">
                <a:latin typeface="Arial" panose="020B0604020202020204" pitchFamily="34" charset="0"/>
                <a:ea typeface="Times New Roman" panose="02020603050405020304" pitchFamily="18" charset="0"/>
                <a:cs typeface="Times New Roman" panose="02020603050405020304" pitchFamily="18" charset="0"/>
              </a:rPr>
              <a:t>ј</a:t>
            </a:r>
            <a:r>
              <a:rPr lang="en-US" sz="1700" dirty="0" err="1">
                <a:latin typeface="Arial" panose="020B0604020202020204" pitchFamily="34" charset="0"/>
                <a:ea typeface="Times New Roman" panose="02020603050405020304" pitchFamily="18" charset="0"/>
                <a:cs typeface="Times New Roman" panose="02020603050405020304" pitchFamily="18" charset="0"/>
              </a:rPr>
              <a:t>anju</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organizovanju</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i</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korišćenju</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informacija</a:t>
            </a:r>
            <a:r>
              <a:rPr lang="en-US" sz="1700" dirty="0">
                <a:latin typeface="Arial" panose="020B0604020202020204" pitchFamily="34" charset="0"/>
                <a:ea typeface="Times New Roman" panose="02020603050405020304" pitchFamily="18" charset="0"/>
                <a:cs typeface="Times New Roman" panose="02020603050405020304" pitchFamily="18" charset="0"/>
              </a:rPr>
              <a:t> u </a:t>
            </a:r>
            <a:r>
              <a:rPr lang="en-US" sz="1700" dirty="0" err="1">
                <a:latin typeface="Arial" panose="020B0604020202020204" pitchFamily="34" charset="0"/>
                <a:ea typeface="Times New Roman" panose="02020603050405020304" pitchFamily="18" charset="0"/>
                <a:cs typeface="Times New Roman" panose="02020603050405020304" pitchFamily="18" charset="0"/>
              </a:rPr>
              <a:t>radu</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i</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svakodnevnom</a:t>
            </a:r>
            <a:r>
              <a:rPr lang="en-US" sz="1700" dirty="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Arial" panose="020B0604020202020204" pitchFamily="34" charset="0"/>
                <a:ea typeface="Times New Roman" panose="02020603050405020304" pitchFamily="18" charset="0"/>
                <a:cs typeface="Times New Roman" panose="02020603050405020304" pitchFamily="18" charset="0"/>
              </a:rPr>
              <a:t>životu</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7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pic>
        <p:nvPicPr>
          <p:cNvPr id="7" name="Picture 6"/>
          <p:cNvPicPr>
            <a:picLocks noChangeAspect="1"/>
          </p:cNvPicPr>
          <p:nvPr/>
        </p:nvPicPr>
        <p:blipFill>
          <a:blip r:embed="rId2"/>
          <a:stretch>
            <a:fillRect/>
          </a:stretch>
        </p:blipFill>
        <p:spPr>
          <a:xfrm>
            <a:off x="296260" y="69490"/>
            <a:ext cx="1714684" cy="736171"/>
          </a:xfrm>
          <a:prstGeom prst="rect">
            <a:avLst/>
          </a:prstGeom>
        </p:spPr>
      </p:pic>
      <p:sp>
        <p:nvSpPr>
          <p:cNvPr id="8" name="Text Placeholder 7"/>
          <p:cNvSpPr>
            <a:spLocks noGrp="1"/>
          </p:cNvSpPr>
          <p:nvPr>
            <p:ph type="body" idx="1"/>
          </p:nvPr>
        </p:nvSpPr>
        <p:spPr>
          <a:xfrm>
            <a:off x="809996" y="1901950"/>
            <a:ext cx="3670723" cy="782567"/>
          </a:xfrm>
        </p:spPr>
        <p:txBody>
          <a:bodyPr/>
          <a:lstStyle/>
          <a:p>
            <a:r>
              <a:rPr lang="sr-Latn-RS" dirty="0"/>
              <a:t>U toku školovanja osposobljava se za:</a:t>
            </a:r>
            <a:endParaRPr lang="en-US" dirty="0"/>
          </a:p>
        </p:txBody>
      </p:sp>
      <p:pic>
        <p:nvPicPr>
          <p:cNvPr id="10" name="Picture 9"/>
          <p:cNvPicPr>
            <a:picLocks noChangeAspect="1"/>
          </p:cNvPicPr>
          <p:nvPr/>
        </p:nvPicPr>
        <p:blipFill>
          <a:blip r:embed="rId3"/>
          <a:stretch>
            <a:fillRect/>
          </a:stretch>
        </p:blipFill>
        <p:spPr>
          <a:xfrm>
            <a:off x="5183163" y="2970886"/>
            <a:ext cx="3926164" cy="3164390"/>
          </a:xfrm>
          <a:prstGeom prst="rect">
            <a:avLst/>
          </a:prstGeom>
        </p:spPr>
      </p:pic>
    </p:spTree>
    <p:extLst>
      <p:ext uri="{BB962C8B-B14F-4D97-AF65-F5344CB8AC3E}">
        <p14:creationId xmlns="" xmlns:p14="http://schemas.microsoft.com/office/powerpoint/2010/main" val="906553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416154"/>
            <a:ext cx="8229600" cy="532180"/>
          </a:xfrm>
        </p:spPr>
        <p:txBody>
          <a:bodyPr>
            <a:normAutofit fontScale="90000"/>
          </a:bodyPr>
          <a:lstStyle/>
          <a:p>
            <a:r>
              <a:rPr lang="sr-Latn-RS" dirty="0"/>
              <a:t>                   ELEKTRIČAR </a:t>
            </a:r>
            <a:endParaRPr lang="en-US" dirty="0"/>
          </a:p>
        </p:txBody>
      </p:sp>
      <p:sp>
        <p:nvSpPr>
          <p:cNvPr id="3" name="Text Placeholder 2"/>
          <p:cNvSpPr>
            <a:spLocks noGrp="1"/>
          </p:cNvSpPr>
          <p:nvPr>
            <p:ph type="body" idx="1"/>
          </p:nvPr>
        </p:nvSpPr>
        <p:spPr/>
        <p:txBody>
          <a:bodyPr/>
          <a:lstStyle/>
          <a:p>
            <a:r>
              <a:rPr lang="sr-Latn-RS" b="1" u="sng" dirty="0"/>
              <a:t>SE OSPOSOBLJAVA I ZA:</a:t>
            </a:r>
            <a:endParaRPr lang="en-US" b="1" u="sng" dirty="0"/>
          </a:p>
        </p:txBody>
      </p:sp>
      <p:sp>
        <p:nvSpPr>
          <p:cNvPr id="4" name="Content Placeholder 3"/>
          <p:cNvSpPr>
            <a:spLocks noGrp="1"/>
          </p:cNvSpPr>
          <p:nvPr>
            <p:ph sz="half" idx="2"/>
          </p:nvPr>
        </p:nvSpPr>
        <p:spPr>
          <a:xfrm>
            <a:off x="601669" y="2977677"/>
            <a:ext cx="8542331" cy="3880323"/>
          </a:xfrm>
        </p:spPr>
        <p:txBody>
          <a:bodyPr>
            <a:noAutofit/>
          </a:bodyPr>
          <a:lstStyle/>
          <a:p>
            <a:pPr>
              <a:buFont typeface="Arial" panose="020B0604020202020204" pitchFamily="34" charset="0"/>
              <a:buChar char="•"/>
            </a:pPr>
            <a:r>
              <a:rPr lang="en-US" sz="2000" dirty="0" err="1">
                <a:latin typeface="Fira Sans"/>
              </a:rPr>
              <a:t>Postavljanje</a:t>
            </a:r>
            <a:r>
              <a:rPr lang="en-US" sz="2000" dirty="0">
                <a:latin typeface="Fira Sans"/>
              </a:rPr>
              <a:t> </a:t>
            </a:r>
            <a:r>
              <a:rPr lang="en-US" sz="2000" dirty="0" err="1">
                <a:latin typeface="Fira Sans"/>
              </a:rPr>
              <a:t>električnih</a:t>
            </a:r>
            <a:r>
              <a:rPr lang="en-US" sz="2000" dirty="0">
                <a:latin typeface="Fira Sans"/>
              </a:rPr>
              <a:t> </a:t>
            </a:r>
            <a:r>
              <a:rPr lang="en-US" sz="2000" dirty="0" err="1">
                <a:latin typeface="Fira Sans"/>
              </a:rPr>
              <a:t>instalacija</a:t>
            </a:r>
            <a:endParaRPr lang="en-US" sz="2000" dirty="0">
              <a:latin typeface="Fira Sans"/>
            </a:endParaRPr>
          </a:p>
          <a:p>
            <a:pPr>
              <a:buFont typeface="Arial" panose="020B0604020202020204" pitchFamily="34" charset="0"/>
              <a:buChar char="•"/>
            </a:pPr>
            <a:r>
              <a:rPr lang="en-US" sz="2000" dirty="0" err="1">
                <a:latin typeface="Fira Sans"/>
              </a:rPr>
              <a:t>Remont</a:t>
            </a:r>
            <a:r>
              <a:rPr lang="en-US" sz="2000" dirty="0">
                <a:latin typeface="Fira Sans"/>
              </a:rPr>
              <a:t> </a:t>
            </a:r>
            <a:r>
              <a:rPr lang="en-US" sz="2000" dirty="0" err="1">
                <a:latin typeface="Fira Sans"/>
              </a:rPr>
              <a:t>i</a:t>
            </a:r>
            <a:r>
              <a:rPr lang="en-US" sz="2000" dirty="0">
                <a:latin typeface="Fira Sans"/>
              </a:rPr>
              <a:t> </a:t>
            </a:r>
            <a:r>
              <a:rPr lang="en-US" sz="2000" dirty="0" err="1">
                <a:latin typeface="Fira Sans"/>
              </a:rPr>
              <a:t>rekonstrukcij</a:t>
            </a:r>
            <a:r>
              <a:rPr lang="sr-Latn-RS" sz="2000" dirty="0">
                <a:latin typeface="Fira Sans"/>
              </a:rPr>
              <a:t>u</a:t>
            </a:r>
            <a:r>
              <a:rPr lang="en-US" sz="2000" dirty="0">
                <a:latin typeface="Fira Sans"/>
              </a:rPr>
              <a:t> </a:t>
            </a:r>
            <a:r>
              <a:rPr lang="en-US" sz="2000" dirty="0" err="1">
                <a:latin typeface="Fira Sans"/>
              </a:rPr>
              <a:t>elektro</a:t>
            </a:r>
            <a:r>
              <a:rPr lang="en-US" sz="2000" dirty="0">
                <a:latin typeface="Fira Sans"/>
              </a:rPr>
              <a:t> </a:t>
            </a:r>
            <a:r>
              <a:rPr lang="en-US" sz="2000" dirty="0" err="1">
                <a:latin typeface="Fira Sans"/>
              </a:rPr>
              <a:t>delova</a:t>
            </a:r>
            <a:r>
              <a:rPr lang="en-US" sz="2000" dirty="0">
                <a:latin typeface="Fira Sans"/>
              </a:rPr>
              <a:t> </a:t>
            </a:r>
            <a:r>
              <a:rPr lang="en-US" sz="2000" dirty="0" err="1">
                <a:latin typeface="Fira Sans"/>
              </a:rPr>
              <a:t>postojeće</a:t>
            </a:r>
            <a:r>
              <a:rPr lang="en-US" sz="2000" dirty="0">
                <a:latin typeface="Fira Sans"/>
              </a:rPr>
              <a:t> </a:t>
            </a:r>
            <a:r>
              <a:rPr lang="en-US" sz="2000" dirty="0" err="1">
                <a:latin typeface="Fira Sans"/>
              </a:rPr>
              <a:t>instalacije</a:t>
            </a:r>
            <a:r>
              <a:rPr lang="en-US" sz="2000" dirty="0">
                <a:latin typeface="Fira Sans"/>
              </a:rPr>
              <a:t> </a:t>
            </a:r>
            <a:r>
              <a:rPr lang="en-US" sz="2000" dirty="0" err="1">
                <a:latin typeface="Fira Sans"/>
              </a:rPr>
              <a:t>i</a:t>
            </a:r>
            <a:r>
              <a:rPr lang="en-US" sz="2000" dirty="0">
                <a:latin typeface="Fira Sans"/>
              </a:rPr>
              <a:t> </a:t>
            </a:r>
            <a:r>
              <a:rPr lang="en-US" sz="2000" dirty="0" err="1">
                <a:latin typeface="Fira Sans"/>
              </a:rPr>
              <a:t>opreme</a:t>
            </a:r>
            <a:endParaRPr lang="en-US" sz="2000" dirty="0">
              <a:latin typeface="Fira Sans"/>
            </a:endParaRPr>
          </a:p>
          <a:p>
            <a:pPr>
              <a:buFont typeface="Arial" panose="020B0604020202020204" pitchFamily="34" charset="0"/>
              <a:buChar char="•"/>
            </a:pPr>
            <a:r>
              <a:rPr lang="en-US" sz="2000" dirty="0" err="1">
                <a:latin typeface="Fira Sans"/>
              </a:rPr>
              <a:t>Korišćenje</a:t>
            </a:r>
            <a:r>
              <a:rPr lang="en-US" sz="2000" dirty="0">
                <a:latin typeface="Fira Sans"/>
              </a:rPr>
              <a:t> </a:t>
            </a:r>
            <a:r>
              <a:rPr lang="en-US" sz="2000" dirty="0" err="1">
                <a:latin typeface="Fira Sans"/>
              </a:rPr>
              <a:t>i</a:t>
            </a:r>
            <a:r>
              <a:rPr lang="en-US" sz="2000" dirty="0">
                <a:latin typeface="Fira Sans"/>
              </a:rPr>
              <a:t> </a:t>
            </a:r>
            <a:r>
              <a:rPr lang="en-US" sz="2000" dirty="0" err="1">
                <a:latin typeface="Fira Sans"/>
              </a:rPr>
              <a:t>razumevanje</a:t>
            </a:r>
            <a:r>
              <a:rPr lang="en-US" sz="2000" dirty="0">
                <a:latin typeface="Fira Sans"/>
              </a:rPr>
              <a:t> </a:t>
            </a:r>
            <a:r>
              <a:rPr lang="en-US" sz="2000" dirty="0" err="1">
                <a:latin typeface="Fira Sans"/>
              </a:rPr>
              <a:t>tehničke</a:t>
            </a:r>
            <a:r>
              <a:rPr lang="en-US" sz="2000" dirty="0">
                <a:latin typeface="Fira Sans"/>
              </a:rPr>
              <a:t> </a:t>
            </a:r>
            <a:r>
              <a:rPr lang="en-US" sz="2000" dirty="0" err="1">
                <a:latin typeface="Fira Sans"/>
              </a:rPr>
              <a:t>dokumentacije</a:t>
            </a:r>
            <a:r>
              <a:rPr lang="en-US" sz="2000" dirty="0">
                <a:latin typeface="Fira Sans"/>
              </a:rPr>
              <a:t> </a:t>
            </a:r>
          </a:p>
          <a:p>
            <a:pPr>
              <a:buFont typeface="Arial" panose="020B0604020202020204" pitchFamily="34" charset="0"/>
              <a:buChar char="•"/>
            </a:pPr>
            <a:r>
              <a:rPr lang="en-US" sz="2000" dirty="0" err="1">
                <a:latin typeface="Fira Sans"/>
              </a:rPr>
              <a:t>Preventivno</a:t>
            </a:r>
            <a:r>
              <a:rPr lang="en-US" sz="2000" dirty="0">
                <a:latin typeface="Fira Sans"/>
              </a:rPr>
              <a:t> </a:t>
            </a:r>
            <a:r>
              <a:rPr lang="en-US" sz="2000" dirty="0" err="1">
                <a:latin typeface="Fira Sans"/>
              </a:rPr>
              <a:t>angažovanje</a:t>
            </a:r>
            <a:r>
              <a:rPr lang="en-US" sz="2000" dirty="0">
                <a:latin typeface="Fira Sans"/>
              </a:rPr>
              <a:t> </a:t>
            </a:r>
            <a:r>
              <a:rPr lang="en-US" sz="2000" dirty="0" err="1">
                <a:latin typeface="Fira Sans"/>
              </a:rPr>
              <a:t>na</a:t>
            </a:r>
            <a:r>
              <a:rPr lang="en-US" sz="2000" dirty="0">
                <a:latin typeface="Fira Sans"/>
              </a:rPr>
              <a:t> </a:t>
            </a:r>
            <a:r>
              <a:rPr lang="en-US" sz="2000" dirty="0" err="1">
                <a:latin typeface="Fira Sans"/>
              </a:rPr>
              <a:t>poslovima</a:t>
            </a:r>
            <a:r>
              <a:rPr lang="en-US" sz="2000" dirty="0">
                <a:latin typeface="Fira Sans"/>
              </a:rPr>
              <a:t> </a:t>
            </a:r>
            <a:r>
              <a:rPr lang="en-US" sz="2000" dirty="0" err="1">
                <a:latin typeface="Fira Sans"/>
              </a:rPr>
              <a:t>elektroodržavanja</a:t>
            </a:r>
            <a:endParaRPr lang="en-US" sz="2000" dirty="0">
              <a:latin typeface="Fira Sans"/>
            </a:endParaRPr>
          </a:p>
          <a:p>
            <a:pPr>
              <a:buFont typeface="Arial" panose="020B0604020202020204" pitchFamily="34" charset="0"/>
              <a:buChar char="•"/>
            </a:pPr>
            <a:r>
              <a:rPr lang="en-US" sz="2000" dirty="0" err="1">
                <a:latin typeface="Fira Sans"/>
              </a:rPr>
              <a:t>Poznavanje</a:t>
            </a:r>
            <a:r>
              <a:rPr lang="en-US" sz="2000" dirty="0">
                <a:latin typeface="Fira Sans"/>
              </a:rPr>
              <a:t> </a:t>
            </a:r>
            <a:r>
              <a:rPr lang="en-US" sz="2000" dirty="0" err="1">
                <a:latin typeface="Fira Sans"/>
              </a:rPr>
              <a:t>savremenih</a:t>
            </a:r>
            <a:r>
              <a:rPr lang="en-US" sz="2000" dirty="0">
                <a:latin typeface="Fira Sans"/>
              </a:rPr>
              <a:t> </a:t>
            </a:r>
            <a:r>
              <a:rPr lang="en-US" sz="2000" dirty="0" err="1">
                <a:latin typeface="Fira Sans"/>
              </a:rPr>
              <a:t>trendova</a:t>
            </a:r>
            <a:r>
              <a:rPr lang="en-US" sz="2000" dirty="0">
                <a:latin typeface="Fira Sans"/>
              </a:rPr>
              <a:t> </a:t>
            </a:r>
            <a:r>
              <a:rPr lang="en-US" sz="2000" dirty="0" err="1">
                <a:latin typeface="Fira Sans"/>
              </a:rPr>
              <a:t>i</a:t>
            </a:r>
            <a:r>
              <a:rPr lang="en-US" sz="2000" dirty="0">
                <a:latin typeface="Fira Sans"/>
              </a:rPr>
              <a:t> </a:t>
            </a:r>
            <a:r>
              <a:rPr lang="en-US" sz="2000" dirty="0" err="1">
                <a:latin typeface="Fira Sans"/>
              </a:rPr>
              <a:t>novih</a:t>
            </a:r>
            <a:r>
              <a:rPr lang="en-US" sz="2000" dirty="0">
                <a:latin typeface="Fira Sans"/>
              </a:rPr>
              <a:t> </a:t>
            </a:r>
            <a:r>
              <a:rPr lang="en-US" sz="2000" dirty="0" err="1">
                <a:latin typeface="Fira Sans"/>
              </a:rPr>
              <a:t>tehnologija</a:t>
            </a:r>
            <a:r>
              <a:rPr lang="en-US" sz="2000" dirty="0">
                <a:latin typeface="Fira Sans"/>
              </a:rPr>
              <a:t> u </a:t>
            </a:r>
            <a:r>
              <a:rPr lang="en-US" sz="2000" dirty="0" err="1">
                <a:latin typeface="Fira Sans"/>
              </a:rPr>
              <a:t>radu</a:t>
            </a:r>
            <a:r>
              <a:rPr lang="en-US" sz="2000" dirty="0">
                <a:latin typeface="Fira Sans"/>
              </a:rPr>
              <a:t> </a:t>
            </a:r>
            <a:r>
              <a:rPr lang="en-US" sz="2000" dirty="0" err="1">
                <a:latin typeface="Fira Sans"/>
              </a:rPr>
              <a:t>sa</a:t>
            </a:r>
            <a:r>
              <a:rPr lang="en-US" sz="2000" dirty="0">
                <a:latin typeface="Fira Sans"/>
              </a:rPr>
              <a:t> </a:t>
            </a:r>
            <a:r>
              <a:rPr lang="en-US" sz="2000" dirty="0" err="1">
                <a:latin typeface="Fira Sans"/>
              </a:rPr>
              <a:t>električnom</a:t>
            </a:r>
            <a:r>
              <a:rPr lang="en-US" sz="2000" dirty="0">
                <a:latin typeface="Fira Sans"/>
              </a:rPr>
              <a:t> </a:t>
            </a:r>
            <a:r>
              <a:rPr lang="en-US" sz="2000" dirty="0" err="1">
                <a:latin typeface="Fira Sans"/>
              </a:rPr>
              <a:t>opremom</a:t>
            </a:r>
            <a:r>
              <a:rPr lang="en-US" sz="2000" dirty="0">
                <a:latin typeface="Fira Sans"/>
              </a:rPr>
              <a:t> </a:t>
            </a:r>
            <a:r>
              <a:rPr lang="en-US" sz="2000" dirty="0" err="1">
                <a:latin typeface="Fira Sans"/>
              </a:rPr>
              <a:t>i</a:t>
            </a:r>
            <a:r>
              <a:rPr lang="en-US" sz="2000" dirty="0">
                <a:latin typeface="Fira Sans"/>
              </a:rPr>
              <a:t> </a:t>
            </a:r>
            <a:r>
              <a:rPr lang="en-US" sz="2000" dirty="0" err="1">
                <a:latin typeface="Fira Sans"/>
              </a:rPr>
              <a:t>uređajima</a:t>
            </a:r>
            <a:endParaRPr lang="en-US" sz="2000" dirty="0">
              <a:latin typeface="Fira Sans"/>
            </a:endParaRPr>
          </a:p>
          <a:p>
            <a:pPr>
              <a:buFont typeface="Arial" panose="020B0604020202020204" pitchFamily="34" charset="0"/>
              <a:buChar char="•"/>
            </a:pPr>
            <a:endParaRPr lang="en-US" sz="2000" dirty="0">
              <a:latin typeface="Fira Sans"/>
            </a:endParaRPr>
          </a:p>
          <a:p>
            <a:pPr marL="0" indent="0">
              <a:buNone/>
            </a:pPr>
            <a:r>
              <a:rPr lang="en-US" sz="2000" dirty="0">
                <a:latin typeface="Fira Sans"/>
              </a:rPr>
              <a:t>												</a:t>
            </a:r>
            <a:endParaRPr lang="sr-Latn-RS" sz="2000" dirty="0">
              <a:latin typeface="Fira Sans"/>
            </a:endParaRPr>
          </a:p>
          <a:p>
            <a:pPr marL="0" indent="0">
              <a:buNone/>
            </a:pPr>
            <a:r>
              <a:rPr lang="sr-Latn-RS" sz="2000" dirty="0">
                <a:latin typeface="Fira Sans"/>
              </a:rPr>
              <a:t>                                                                                         </a:t>
            </a:r>
            <a:r>
              <a:rPr lang="en-US" sz="2000" dirty="0">
                <a:latin typeface="Fira Sans"/>
              </a:rPr>
              <a:t>By Dina </a:t>
            </a:r>
            <a:r>
              <a:rPr lang="en-US" sz="2000" dirty="0" err="1">
                <a:latin typeface="Fira Sans"/>
              </a:rPr>
              <a:t>Omero</a:t>
            </a:r>
            <a:r>
              <a:rPr lang="sr-Latn-RS" sz="2000" dirty="0">
                <a:latin typeface="Fira Sans"/>
              </a:rPr>
              <a:t>vić</a:t>
            </a:r>
            <a:endParaRPr lang="en-US" sz="2000" dirty="0">
              <a:latin typeface="Fira Sans"/>
            </a:endParaRPr>
          </a:p>
          <a:p>
            <a:pPr marL="0" indent="0">
              <a:buNone/>
            </a:pPr>
            <a:r>
              <a:rPr lang="en-US" sz="2000" dirty="0"/>
              <a:t/>
            </a:r>
            <a:br>
              <a:rPr lang="en-US" sz="2000" dirty="0"/>
            </a:br>
            <a:endParaRPr lang="en-US" sz="2000" b="1" dirty="0"/>
          </a:p>
        </p:txBody>
      </p:sp>
      <p:pic>
        <p:nvPicPr>
          <p:cNvPr id="5" name="Picture 4"/>
          <p:cNvPicPr>
            <a:picLocks noChangeAspect="1"/>
          </p:cNvPicPr>
          <p:nvPr/>
        </p:nvPicPr>
        <p:blipFill>
          <a:blip r:embed="rId3"/>
          <a:stretch>
            <a:fillRect/>
          </a:stretch>
        </p:blipFill>
        <p:spPr>
          <a:xfrm>
            <a:off x="143555" y="69490"/>
            <a:ext cx="1867389" cy="801732"/>
          </a:xfrm>
          <a:prstGeom prst="rect">
            <a:avLst/>
          </a:prstGeom>
        </p:spPr>
      </p:pic>
    </p:spTree>
    <p:extLst>
      <p:ext uri="{BB962C8B-B14F-4D97-AF65-F5344CB8AC3E}">
        <p14:creationId xmlns="" xmlns:p14="http://schemas.microsoft.com/office/powerpoint/2010/main" val="161909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11254" y="1953388"/>
            <a:ext cx="4040188" cy="487057"/>
          </a:xfrm>
        </p:spPr>
        <p:txBody>
          <a:bodyPr>
            <a:normAutofit/>
          </a:bodyPr>
          <a:lstStyle/>
          <a:p>
            <a:r>
              <a:rPr lang="sr-Latn-RS" dirty="0"/>
              <a:t>U</a:t>
            </a:r>
            <a:r>
              <a:rPr lang="ru-RU" dirty="0"/>
              <a:t>čenici se osposobljavaju za</a:t>
            </a:r>
            <a:r>
              <a:rPr lang="sr-Latn-RS" dirty="0"/>
              <a:t>:</a:t>
            </a:r>
          </a:p>
        </p:txBody>
      </p:sp>
      <p:sp>
        <p:nvSpPr>
          <p:cNvPr id="6" name="Content Placeholder 5"/>
          <p:cNvSpPr>
            <a:spLocks noGrp="1"/>
          </p:cNvSpPr>
          <p:nvPr>
            <p:ph sz="half" idx="2"/>
          </p:nvPr>
        </p:nvSpPr>
        <p:spPr>
          <a:xfrm>
            <a:off x="211254" y="2440444"/>
            <a:ext cx="4703995" cy="4348065"/>
          </a:xfrm>
        </p:spPr>
        <p:txBody>
          <a:bodyPr>
            <a:noAutofit/>
          </a:bodyPr>
          <a:lstStyle/>
          <a:p>
            <a:r>
              <a:rPr lang="sr-Latn-RS" dirty="0"/>
              <a:t>Organizaciju rada i obrade na KUM mašinama.</a:t>
            </a:r>
          </a:p>
          <a:p>
            <a:r>
              <a:rPr lang="sr-Latn-RS" dirty="0"/>
              <a:t>Primenu alata i pribora u procesu proizvodnje.</a:t>
            </a:r>
          </a:p>
          <a:p>
            <a:r>
              <a:rPr lang="sr-Latn-RS" dirty="0"/>
              <a:t>Primenu automatizacije u procesu proizvodnje.</a:t>
            </a:r>
          </a:p>
          <a:p>
            <a:r>
              <a:rPr lang="sr-Latn-RS" dirty="0"/>
              <a:t>Primenu različitih mernih metoda </a:t>
            </a:r>
          </a:p>
          <a:p>
            <a:r>
              <a:rPr lang="sr-Latn-RS" dirty="0"/>
              <a:t>Izradu tehničko-tehnološke dokumentacije.</a:t>
            </a:r>
          </a:p>
          <a:p>
            <a:r>
              <a:rPr lang="sr-Latn-RS" dirty="0"/>
              <a:t>Proces programiranja (G-koda) na kompjuterski upravljanim mašinama, kao i unošenje i testiranje programa.</a:t>
            </a:r>
          </a:p>
          <a:p>
            <a:pPr marL="0" indent="0">
              <a:buNone/>
            </a:pPr>
            <a:endParaRPr lang="en-US" dirty="0"/>
          </a:p>
        </p:txBody>
      </p:sp>
      <p:sp>
        <p:nvSpPr>
          <p:cNvPr id="7" name="Text Placeholder 6"/>
          <p:cNvSpPr>
            <a:spLocks noGrp="1"/>
          </p:cNvSpPr>
          <p:nvPr>
            <p:ph type="body" sz="quarter" idx="3"/>
          </p:nvPr>
        </p:nvSpPr>
        <p:spPr>
          <a:xfrm>
            <a:off x="4481083" y="1953388"/>
            <a:ext cx="4654847" cy="639762"/>
          </a:xfrm>
        </p:spPr>
        <p:txBody>
          <a:bodyPr>
            <a:noAutofit/>
          </a:bodyPr>
          <a:lstStyle/>
          <a:p>
            <a:r>
              <a:rPr lang="sr-Latn-RS" dirty="0"/>
              <a:t>Koriste se sledeći softverski paketi:</a:t>
            </a:r>
          </a:p>
        </p:txBody>
      </p:sp>
      <p:sp>
        <p:nvSpPr>
          <p:cNvPr id="8" name="Content Placeholder 7"/>
          <p:cNvSpPr>
            <a:spLocks noGrp="1"/>
          </p:cNvSpPr>
          <p:nvPr>
            <p:ph sz="quarter" idx="4"/>
          </p:nvPr>
        </p:nvSpPr>
        <p:spPr>
          <a:xfrm>
            <a:off x="4489153" y="2684516"/>
            <a:ext cx="4654847" cy="4173484"/>
          </a:xfrm>
        </p:spPr>
        <p:txBody>
          <a:bodyPr>
            <a:normAutofit/>
          </a:bodyPr>
          <a:lstStyle/>
          <a:p>
            <a:r>
              <a:rPr lang="sr-Latn-RS" sz="1600" dirty="0"/>
              <a:t>Windows &amp; MS Office – kao osnova za efikasnu upotrebu računara</a:t>
            </a:r>
          </a:p>
          <a:p>
            <a:r>
              <a:rPr lang="sr-Latn-RS" sz="1600" dirty="0"/>
              <a:t>ACAD  – kao osnova za 2D kompjutersku grafiku</a:t>
            </a:r>
          </a:p>
          <a:p>
            <a:r>
              <a:rPr lang="sr-Latn-RS" sz="1600" dirty="0"/>
              <a:t>Win NC – softver za simulaciju obrade na računaru</a:t>
            </a:r>
          </a:p>
          <a:p>
            <a:r>
              <a:rPr lang="sr-Latn-RS" sz="1600" dirty="0"/>
              <a:t>SolidWORKS – vrhunski programski paket za 3D oblikovanje i izradu tehničke dokumentacije</a:t>
            </a:r>
          </a:p>
          <a:p>
            <a:r>
              <a:rPr lang="sr-Latn-RS" sz="1600" dirty="0"/>
              <a:t>SolidCAM i FeatureCAM – specijalizovani programski paketi za automatsko generisanje G-koda</a:t>
            </a:r>
          </a:p>
          <a:p>
            <a:r>
              <a:rPr lang="sr-Latn-RS" sz="1600" dirty="0"/>
              <a:t>Slicer – specijalizovani program za 3D š</a:t>
            </a:r>
            <a:r>
              <a:rPr lang="sr-Latn-BA" sz="1600" dirty="0"/>
              <a:t>tampu</a:t>
            </a:r>
            <a:endParaRPr lang="sr-Latn-RS" sz="1600" dirty="0"/>
          </a:p>
        </p:txBody>
      </p:sp>
      <p:sp>
        <p:nvSpPr>
          <p:cNvPr id="9" name="Title 1"/>
          <p:cNvSpPr txBox="1">
            <a:spLocks/>
          </p:cNvSpPr>
          <p:nvPr/>
        </p:nvSpPr>
        <p:spPr>
          <a:xfrm>
            <a:off x="440895" y="1379475"/>
            <a:ext cx="8559550" cy="610820"/>
          </a:xfrm>
          <a:prstGeom prst="rect">
            <a:avLst/>
          </a:prstGeom>
          <a:effectLst>
            <a:outerShdw blurRad="50800" dist="38100" dir="2700000" algn="tl" rotWithShape="0">
              <a:prstClr val="black">
                <a:alpha val="60000"/>
              </a:prstClr>
            </a:outerShdw>
          </a:effectLst>
        </p:spPr>
        <p:txBody>
          <a:bodyPr vert="horz" lIns="91440" tIns="45720" rIns="91440" bIns="45720" rtlCol="0" anchor="ctr">
            <a:normAutofit fontScale="77500" lnSpcReduction="20000"/>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sr-Latn-RS" sz="2800" b="1" dirty="0">
                <a:solidFill>
                  <a:prstClr val="white"/>
                </a:solidFill>
              </a:rPr>
              <a:t>TEHNIČAR ZA KOMPJUTERSKO UPRAVLJANJE(CNC)MAŠINA</a:t>
            </a:r>
            <a:r>
              <a:rPr lang="sr-Latn-RS" sz="2800" dirty="0">
                <a:solidFill>
                  <a:prstClr val="white"/>
                </a:solidFill>
              </a:rPr>
              <a:t>:</a:t>
            </a:r>
          </a:p>
        </p:txBody>
      </p:sp>
      <p:pic>
        <p:nvPicPr>
          <p:cNvPr id="10" name="Picture 9"/>
          <p:cNvPicPr>
            <a:picLocks noChangeAspect="1"/>
          </p:cNvPicPr>
          <p:nvPr/>
        </p:nvPicPr>
        <p:blipFill>
          <a:blip r:embed="rId3" cstate="print"/>
          <a:stretch>
            <a:fillRect/>
          </a:stretch>
        </p:blipFill>
        <p:spPr>
          <a:xfrm>
            <a:off x="211254" y="-99573"/>
            <a:ext cx="1908349" cy="1353525"/>
          </a:xfrm>
          <a:prstGeom prst="rect">
            <a:avLst/>
          </a:prstGeom>
        </p:spPr>
      </p:pic>
    </p:spTree>
    <p:extLst>
      <p:ext uri="{BB962C8B-B14F-4D97-AF65-F5344CB8AC3E}">
        <p14:creationId xmlns="" xmlns:p14="http://schemas.microsoft.com/office/powerpoint/2010/main" val="637980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54" y="1294154"/>
            <a:ext cx="9315004" cy="610820"/>
          </a:xfrm>
        </p:spPr>
        <p:txBody>
          <a:bodyPr>
            <a:normAutofit fontScale="90000"/>
          </a:bodyPr>
          <a:lstStyle/>
          <a:p>
            <a:r>
              <a:rPr lang="sr-Latn-RS" sz="2600" b="1" dirty="0"/>
              <a:t>TEHNIČAR ZA KOMPJUTERSKO UPRAVLJANJE (CNC) MAŠINA</a:t>
            </a:r>
            <a:r>
              <a:rPr lang="sr-Latn-RS" sz="2600" dirty="0"/>
              <a:t>:</a:t>
            </a:r>
          </a:p>
        </p:txBody>
      </p:sp>
      <p:sp>
        <p:nvSpPr>
          <p:cNvPr id="3" name="Content Placeholder 2"/>
          <p:cNvSpPr>
            <a:spLocks noGrp="1"/>
          </p:cNvSpPr>
          <p:nvPr>
            <p:ph idx="1"/>
          </p:nvPr>
        </p:nvSpPr>
        <p:spPr>
          <a:xfrm>
            <a:off x="448965" y="2031440"/>
            <a:ext cx="8229600" cy="1244855"/>
          </a:xfrm>
        </p:spPr>
        <p:txBody>
          <a:bodyPr>
            <a:normAutofit/>
          </a:bodyPr>
          <a:lstStyle/>
          <a:p>
            <a:pPr marL="0" indent="0">
              <a:buNone/>
            </a:pPr>
            <a:r>
              <a:rPr lang="sr-Latn-RS" b="1" dirty="0"/>
              <a:t>Nastava iz stručnih predmeta odvija se u savremeno opremljenim kabinetima, uz primenu multimedijalnih nastavnih sredstava, u grupama od po najviše 12 učenika, po principu jedan učenik – jedan računar.</a:t>
            </a:r>
            <a:endParaRPr lang="en-US" b="1" dirty="0"/>
          </a:p>
        </p:txBody>
      </p:sp>
      <p:pic>
        <p:nvPicPr>
          <p:cNvPr id="9" name="Picture 8"/>
          <p:cNvPicPr>
            <a:picLocks noChangeAspect="1"/>
          </p:cNvPicPr>
          <p:nvPr/>
        </p:nvPicPr>
        <p:blipFill>
          <a:blip r:embed="rId2" cstate="print"/>
          <a:stretch>
            <a:fillRect/>
          </a:stretch>
        </p:blipFill>
        <p:spPr>
          <a:xfrm>
            <a:off x="448965" y="3581705"/>
            <a:ext cx="3118665" cy="2509875"/>
          </a:xfrm>
          <a:prstGeom prst="rect">
            <a:avLst/>
          </a:prstGeom>
        </p:spPr>
      </p:pic>
      <p:pic>
        <p:nvPicPr>
          <p:cNvPr id="11" name="Picture 10"/>
          <p:cNvPicPr>
            <a:picLocks noChangeAspect="1"/>
          </p:cNvPicPr>
          <p:nvPr/>
        </p:nvPicPr>
        <p:blipFill>
          <a:blip r:embed="rId3" cstate="print"/>
          <a:stretch>
            <a:fillRect/>
          </a:stretch>
        </p:blipFill>
        <p:spPr>
          <a:xfrm>
            <a:off x="5005080" y="3582240"/>
            <a:ext cx="3517564" cy="2273438"/>
          </a:xfrm>
          <a:prstGeom prst="rect">
            <a:avLst/>
          </a:prstGeom>
        </p:spPr>
      </p:pic>
      <p:pic>
        <p:nvPicPr>
          <p:cNvPr id="10" name="Picture 9"/>
          <p:cNvPicPr>
            <a:picLocks noChangeAspect="1"/>
          </p:cNvPicPr>
          <p:nvPr/>
        </p:nvPicPr>
        <p:blipFill>
          <a:blip r:embed="rId4" cstate="print"/>
          <a:stretch>
            <a:fillRect/>
          </a:stretch>
        </p:blipFill>
        <p:spPr>
          <a:xfrm>
            <a:off x="2604926" y="4345230"/>
            <a:ext cx="3481300" cy="2337094"/>
          </a:xfrm>
          <a:prstGeom prst="rect">
            <a:avLst/>
          </a:prstGeom>
        </p:spPr>
      </p:pic>
      <p:pic>
        <p:nvPicPr>
          <p:cNvPr id="7" name="Picture 6"/>
          <p:cNvPicPr>
            <a:picLocks noChangeAspect="1"/>
          </p:cNvPicPr>
          <p:nvPr/>
        </p:nvPicPr>
        <p:blipFill>
          <a:blip r:embed="rId5" cstate="print"/>
          <a:stretch>
            <a:fillRect/>
          </a:stretch>
        </p:blipFill>
        <p:spPr>
          <a:xfrm>
            <a:off x="211254" y="-99573"/>
            <a:ext cx="1908349" cy="1353525"/>
          </a:xfrm>
          <a:prstGeom prst="rect">
            <a:avLst/>
          </a:prstGeom>
        </p:spPr>
      </p:pic>
    </p:spTree>
    <p:extLst>
      <p:ext uri="{BB962C8B-B14F-4D97-AF65-F5344CB8AC3E}">
        <p14:creationId xmlns="" xmlns:p14="http://schemas.microsoft.com/office/powerpoint/2010/main" val="647966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4-05-25 at 15.45.38_0f3c42e9.jpg"/>
          <p:cNvPicPr>
            <a:picLocks noChangeAspect="1"/>
          </p:cNvPicPr>
          <p:nvPr/>
        </p:nvPicPr>
        <p:blipFill>
          <a:blip r:embed="rId2"/>
          <a:stretch>
            <a:fillRect/>
          </a:stretch>
        </p:blipFill>
        <p:spPr>
          <a:xfrm>
            <a:off x="0" y="1321593"/>
            <a:ext cx="9144000" cy="421481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MODELING</a:t>
            </a:r>
            <a:endParaRPr lang="en-US" dirty="0"/>
          </a:p>
        </p:txBody>
      </p:sp>
      <p:pic>
        <p:nvPicPr>
          <p:cNvPr id="3" name="Picture 2" descr="3DMODEL.png"/>
          <p:cNvPicPr>
            <a:picLocks noChangeAspect="1"/>
          </p:cNvPicPr>
          <p:nvPr/>
        </p:nvPicPr>
        <p:blipFill>
          <a:blip r:embed="rId2"/>
          <a:stretch>
            <a:fillRect/>
          </a:stretch>
        </p:blipFill>
        <p:spPr>
          <a:xfrm>
            <a:off x="142844" y="2120884"/>
            <a:ext cx="8715436" cy="466570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CNC GLODALICA</a:t>
            </a:r>
            <a:endParaRPr lang="en-US" dirty="0"/>
          </a:p>
        </p:txBody>
      </p:sp>
      <p:pic>
        <p:nvPicPr>
          <p:cNvPr id="4" name="Picture 3" descr="WhatsApp Image 2024-05-25 at 15.43.52_140ccef3.jpg"/>
          <p:cNvPicPr>
            <a:picLocks noChangeAspect="1"/>
          </p:cNvPicPr>
          <p:nvPr/>
        </p:nvPicPr>
        <p:blipFill>
          <a:blip r:embed="rId2"/>
          <a:stretch>
            <a:fillRect/>
          </a:stretch>
        </p:blipFill>
        <p:spPr>
          <a:xfrm>
            <a:off x="1000100" y="1928802"/>
            <a:ext cx="7143800" cy="4929198"/>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08B229849FB04D830480D8E0A83809" ma:contentTypeVersion="5" ma:contentTypeDescription="Create a new document." ma:contentTypeScope="" ma:versionID="7ef82febdbbbe67e06eb43c1ce431888">
  <xsd:schema xmlns:xsd="http://www.w3.org/2001/XMLSchema" xmlns:xs="http://www.w3.org/2001/XMLSchema" xmlns:p="http://schemas.microsoft.com/office/2006/metadata/properties" xmlns:ns3="7ac0213d-6fae-44bd-a14a-d13058573f7c" targetNamespace="http://schemas.microsoft.com/office/2006/metadata/properties" ma:root="true" ma:fieldsID="a5a5ed1245ab7e0bb39f54c29c1ae20b" ns3:_="">
    <xsd:import namespace="7ac0213d-6fae-44bd-a14a-d13058573f7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c0213d-6fae-44bd-a14a-d13058573f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ac0213d-6fae-44bd-a14a-d13058573f7c" xsi:nil="true"/>
  </documentManagement>
</p:properties>
</file>

<file path=customXml/itemProps1.xml><?xml version="1.0" encoding="utf-8"?>
<ds:datastoreItem xmlns:ds="http://schemas.openxmlformats.org/officeDocument/2006/customXml" ds:itemID="{B32954FF-2719-4C35-AF64-7DA7811D96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c0213d-6fae-44bd-a14a-d13058573f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28D56E-ADA4-4D29-B502-FCBB4BF09359}">
  <ds:schemaRefs>
    <ds:schemaRef ds:uri="http://schemas.microsoft.com/sharepoint/v3/contenttype/forms"/>
  </ds:schemaRefs>
</ds:datastoreItem>
</file>

<file path=customXml/itemProps3.xml><?xml version="1.0" encoding="utf-8"?>
<ds:datastoreItem xmlns:ds="http://schemas.openxmlformats.org/officeDocument/2006/customXml" ds:itemID="{A7DBEC0E-4AA1-4746-B4A1-A26D72ADFB31}">
  <ds:schemaRefs>
    <ds:schemaRef ds:uri="http://purl.org/dc/elements/1.1/"/>
    <ds:schemaRef ds:uri="http://schemas.microsoft.com/office/infopath/2007/PartnerControls"/>
    <ds:schemaRef ds:uri="http://purl.org/dc/terms/"/>
    <ds:schemaRef ds:uri="http://www.w3.org/XML/1998/namespace"/>
    <ds:schemaRef ds:uri="http://schemas.microsoft.com/office/2006/documentManagement/types"/>
    <ds:schemaRef ds:uri="http://schemas.openxmlformats.org/package/2006/metadata/core-properties"/>
    <ds:schemaRef ds:uri="http://purl.org/dc/dcmitype/"/>
    <ds:schemaRef ds:uri="7ac0213d-6fae-44bd-a14a-d13058573f7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TM03457503[[fn=Quotable]]</Template>
  <TotalTime>6997</TotalTime>
  <Words>1653</Words>
  <Application>Microsoft Office PowerPoint</Application>
  <PresentationFormat>On-screen Show (4:3)</PresentationFormat>
  <Paragraphs>221</Paragraphs>
  <Slides>45</Slides>
  <Notes>6</Notes>
  <HiddenSlides>0</HiddenSlides>
  <MMClips>4</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Quotable</vt:lpstr>
      <vt:lpstr>    Kuda posle osnovne škole?</vt:lpstr>
      <vt:lpstr>Razmisli šta želiš:</vt:lpstr>
      <vt:lpstr>Upis 2024/2025.</vt:lpstr>
      <vt:lpstr> TEHNIČAR ZA KOMPJUTERSKO UPRAVLJANJE (CNC) MAŠINA:</vt:lpstr>
      <vt:lpstr>Slide 5</vt:lpstr>
      <vt:lpstr>TEHNIČAR ZA KOMPJUTERSKO UPRAVLJANJE (CNC) MAŠINA:</vt:lpstr>
      <vt:lpstr>Slide 7</vt:lpstr>
      <vt:lpstr>3D MODELING</vt:lpstr>
      <vt:lpstr>CNC GLODALICA</vt:lpstr>
      <vt:lpstr>Slide 10</vt:lpstr>
      <vt:lpstr>Slide 11</vt:lpstr>
      <vt:lpstr>CNC STRUG</vt:lpstr>
      <vt:lpstr>Slide 13</vt:lpstr>
      <vt:lpstr>Slide 14</vt:lpstr>
      <vt:lpstr>3D ŠTAMPAČ</vt:lpstr>
      <vt:lpstr>Slide 16</vt:lpstr>
      <vt:lpstr>Slide 17</vt:lpstr>
      <vt:lpstr>Slide 18</vt:lpstr>
      <vt:lpstr>Slide 19</vt:lpstr>
      <vt:lpstr>       MAŠINSKI TEHNIČAR MOTORNIH VOZILA:</vt:lpstr>
      <vt:lpstr>Slide 21</vt:lpstr>
      <vt:lpstr>       MAŠINSKI TEHNIČAR MOTORNIH VOZILA:</vt:lpstr>
      <vt:lpstr>MEHANIČAR MOTORNIH VOZILA:</vt:lpstr>
      <vt:lpstr>Slide 24</vt:lpstr>
      <vt:lpstr>MEHANIČAR MOTORNIH VOZILA:</vt:lpstr>
      <vt:lpstr>TEHNIČAR DRUMSKOG SAOBRAĆAJA:</vt:lpstr>
      <vt:lpstr>Slide 27</vt:lpstr>
      <vt:lpstr>TEHNIČAR DRUMSKOG SAOBRAĆAJA:</vt:lpstr>
      <vt:lpstr>Slide 29</vt:lpstr>
      <vt:lpstr>Besplatna obuka i polaganje vozačkog ispita – C KATEGORIJA</vt:lpstr>
      <vt:lpstr>Slide 31</vt:lpstr>
      <vt:lpstr>OBUKA I POLAGANJE VOZAČKOG ISPITA – B KATEGORIJA </vt:lpstr>
      <vt:lpstr>Poseta sajmu automobila i učestvovanje na takmičenjima:</vt:lpstr>
      <vt:lpstr>TEHNIČAR ZA   ADMINISTRIRANJE RAČUNARSKIH MREŽA </vt:lpstr>
      <vt:lpstr>Slide 35</vt:lpstr>
      <vt:lpstr>TEHNIČAR ZA   ADMINISTRIRANJE RAČUNARSKIH MREŽA </vt:lpstr>
      <vt:lpstr>Praktična nastava u TELEKOMU SRBIJA</vt:lpstr>
      <vt:lpstr>  TEHNIČAR INFORMACIONIH TEHNOLOGIJA</vt:lpstr>
      <vt:lpstr>Slide 39</vt:lpstr>
      <vt:lpstr>ELEKTROTEHNIČAR ENERGETIKE</vt:lpstr>
      <vt:lpstr>ELEKTROTEHNIČAR ENERGETIKE:</vt:lpstr>
      <vt:lpstr>ELEKTROTEHNIČAR ENERGETIKE</vt:lpstr>
      <vt:lpstr>Slide 43</vt:lpstr>
      <vt:lpstr>          ELEKTRIČAR</vt:lpstr>
      <vt:lpstr>                   ELEKTRIČAR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Windows User</cp:lastModifiedBy>
  <cp:revision>158</cp:revision>
  <dcterms:created xsi:type="dcterms:W3CDTF">2013-08-21T19:17:07Z</dcterms:created>
  <dcterms:modified xsi:type="dcterms:W3CDTF">2024-06-25T16:21:42Z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0x0101008908B229849FB04D830480D8E0A83809</vt:lpwstr>
  </property>
</Properties>
</file>